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9" r:id="rId3"/>
  </p:sldMasterIdLst>
  <p:notesMasterIdLst>
    <p:notesMasterId r:id="rId26"/>
  </p:notesMasterIdLst>
  <p:sldIdLst>
    <p:sldId id="335" r:id="rId4"/>
    <p:sldId id="420" r:id="rId5"/>
    <p:sldId id="419" r:id="rId6"/>
    <p:sldId id="387" r:id="rId7"/>
    <p:sldId id="436" r:id="rId8"/>
    <p:sldId id="451" r:id="rId9"/>
    <p:sldId id="458" r:id="rId10"/>
    <p:sldId id="448" r:id="rId11"/>
    <p:sldId id="402" r:id="rId12"/>
    <p:sldId id="447" r:id="rId13"/>
    <p:sldId id="414" r:id="rId14"/>
    <p:sldId id="459" r:id="rId15"/>
    <p:sldId id="430" r:id="rId16"/>
    <p:sldId id="450" r:id="rId17"/>
    <p:sldId id="437" r:id="rId18"/>
    <p:sldId id="452" r:id="rId19"/>
    <p:sldId id="438" r:id="rId20"/>
    <p:sldId id="453" r:id="rId21"/>
    <p:sldId id="454" r:id="rId22"/>
    <p:sldId id="455" r:id="rId23"/>
    <p:sldId id="457" r:id="rId24"/>
    <p:sldId id="456" r:id="rId25"/>
  </p:sldIdLst>
  <p:sldSz cx="9144000" cy="6858000" type="screen4x3"/>
  <p:notesSz cx="6864350" cy="999648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Edenius" initials="CE" lastIdx="1" clrIdx="0">
    <p:extLst/>
  </p:cmAuthor>
  <p:cmAuthor id="2" name="Charlotte Edenius" initials="CE [2]" lastIdx="1" clrIdx="1">
    <p:extLst/>
  </p:cmAuthor>
  <p:cmAuthor id="3" name="Charlotte Edenius" initials="CE [3]" lastIdx="1" clrIdx="2">
    <p:extLst/>
  </p:cmAuthor>
  <p:cmAuthor id="4" name="Charlotte Edenius" initials="CE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9"/>
    <p:restoredTop sz="95673"/>
  </p:normalViewPr>
  <p:slideViewPr>
    <p:cSldViewPr>
      <p:cViewPr>
        <p:scale>
          <a:sx n="108" d="100"/>
          <a:sy n="108" d="100"/>
        </p:scale>
        <p:origin x="76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CE24D74F-47A9-4C9D-8171-BA03DF617F07}" type="datetimeFigureOut">
              <a:rPr lang="da-DK" smtClean="0"/>
              <a:pPr/>
              <a:t>22/05/2016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6" y="4748333"/>
            <a:ext cx="5491480" cy="4498419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1" y="9494928"/>
            <a:ext cx="2974551" cy="499825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FABC7AED-4735-4699-AE4A-7FE8568B736B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218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7AED-4735-4699-AE4A-7FE8568B736B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386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7AED-4735-4699-AE4A-7FE8568B736B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61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C7AED-4735-4699-AE4A-7FE8568B736B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38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392D-E097-4CBA-856A-A54E037A11A6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6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392D-E097-4CBA-856A-A54E037A11A6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6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83A845-7D9A-0549-91D6-1ED25B94DD6C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ED2662-20D9-2741-B592-4CB680BD380C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2E0FF-ED82-EC44-BE23-B2EBD43E1763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791911-A433-7F4A-B5C1-811A72B3216C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0916964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8DA3E5-AAD7-3146-BD4F-25C93F75AF85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381064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5D9AA9-24EE-C248-ADEF-AC30FE72F073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186810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E406DA-1388-AA47-B5B4-2C7B82F91C64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1520840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0D6657-5F7C-4C4B-A0A8-A77229EE233E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164621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A6C01-175C-CD42-BD31-D868EF3DF932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80854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52E5C3-BB3E-1D40-8F98-D181A22206D5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89642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B376A-DB0A-4447-89F0-7806060B00E4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11411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4C7DD-DAF4-6248-95A4-C91575F6C9E0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380ABE-4063-474D-BF22-7121108B85A7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25497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8401C-C0CC-E845-B297-57F4C477CF82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09502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028966-9BA4-BD4E-BC6B-EBC36762C21C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8733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AC1E1-A961-F349-BD0B-B855DC7FFFB1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92251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A9D102-07AC-A14E-84E1-B8394BB49EB5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9363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8BD2C-3EAC-9142-A96F-4D75473B9C5B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12420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922FF-A249-B340-A39D-95A27C000638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66560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D25555-44DB-D543-8066-900C76C7B07C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56852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E56D98-99C2-4845-8F9A-9B92D27EFFA4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21735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647019-782F-264F-B85F-A92E85F9B2CD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91659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923E-E2AC-364C-84B7-FA52E57DCA34}" type="datetime1">
              <a:rPr lang="sv-SE" smtClean="0"/>
              <a:t>2016-05-22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6C661-B5DF-404D-BFAA-D70A4CA5B32B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3330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37377-18B9-B447-B1B0-020FE808E1E7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94789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65F907-07D3-114D-9549-274A20C0BCCB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50661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35283-C6FE-504F-988B-4367DE56373B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82685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4B5A1B-8534-994F-A427-C0122ADE3D6D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09164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3A27D5-9A49-4648-BFAC-F9C224F22BAC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80600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5B6ADA-A6CC-C04E-AC5A-DC4A1D16B504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47987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8E129-25EC-9742-AB35-30FC7D14E4F0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41890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BE223-B902-744B-A92C-8D65CB2AA6C8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47694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1FF470-94CD-5546-8B97-15580C0D0C60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70042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0BCD1-7D37-E540-982E-0C0A05287E58}" type="datetime1">
              <a:rPr lang="sv-SE" smtClean="0"/>
              <a:t>2016-05-22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7EE57-A81B-6346-872D-C5DE22109759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42763"/>
      </p:ext>
    </p:extLst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21215E-F1AD-D446-8E41-B22FF34FDD4F}" type="datetime1">
              <a:rPr lang="sv-SE" smtClean="0">
                <a:solidFill>
                  <a:prstClr val="black"/>
                </a:solidFill>
              </a:rPr>
              <a:t>2016-05-22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0525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200EB-81FE-9343-868D-E5C0B16219F9}" type="datetime1">
              <a:rPr lang="sv-SE" smtClean="0"/>
              <a:t>2016-05-22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AECBCE-9A15-3542-99FD-8B163AB77D3A}" type="datetime1">
              <a:rPr lang="sv-SE" smtClean="0"/>
              <a:t>2016-05-22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ACF89-EF0F-E641-8FE6-4E284115626C}" type="datetime1">
              <a:rPr lang="sv-SE" smtClean="0"/>
              <a:t>2016-05-22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96496-7023-5343-B9E2-B16BC08A9445}" type="datetime1">
              <a:rPr lang="sv-SE" smtClean="0"/>
              <a:t>2016-05-22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B0738A-3C10-5B45-8036-B78C59C0AB1F}" type="datetime1">
              <a:rPr lang="sv-SE" smtClean="0"/>
              <a:t>2016-05-22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Strictly Confidential- no further distribution 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4986F-A728-49E4-BE6A-505304C412F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Strictly Confidential- no further distribution </a:t>
            </a:r>
            <a:endParaRPr lang="da-DK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3528" y="6309320"/>
            <a:ext cx="8568952" cy="0"/>
          </a:xfrm>
          <a:prstGeom prst="line">
            <a:avLst/>
          </a:prstGeom>
          <a:ln w="635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23528" y="1196752"/>
            <a:ext cx="8568952" cy="0"/>
          </a:xfrm>
          <a:prstGeom prst="line">
            <a:avLst/>
          </a:prstGeom>
          <a:ln w="635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3528" y="6309320"/>
            <a:ext cx="8568952" cy="0"/>
          </a:xfrm>
          <a:prstGeom prst="line">
            <a:avLst/>
          </a:prstGeom>
          <a:ln w="635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23528" y="1196752"/>
            <a:ext cx="8568952" cy="0"/>
          </a:xfrm>
          <a:prstGeom prst="line">
            <a:avLst/>
          </a:prstGeom>
          <a:ln w="635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0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ransition spd="med"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Strictly Confidential- no further distribution </a:t>
            </a:r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3528" y="6309320"/>
            <a:ext cx="8568952" cy="0"/>
          </a:xfrm>
          <a:prstGeom prst="line">
            <a:avLst/>
          </a:prstGeom>
          <a:ln w="635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23528" y="1196752"/>
            <a:ext cx="8568952" cy="0"/>
          </a:xfrm>
          <a:prstGeom prst="line">
            <a:avLst/>
          </a:prstGeom>
          <a:ln w="635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5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 spd="med">
    <p:wipe dir="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6" Type="http://schemas.openxmlformats.org/officeDocument/2006/relationships/image" Target="../media/image19.tiff"/><Relationship Id="rId7" Type="http://schemas.openxmlformats.org/officeDocument/2006/relationships/image" Target="../media/image20.tiff"/><Relationship Id="rId8" Type="http://schemas.openxmlformats.org/officeDocument/2006/relationships/image" Target="../media/image21.tiff"/><Relationship Id="rId9" Type="http://schemas.openxmlformats.org/officeDocument/2006/relationships/image" Target="../media/image22.tiff"/><Relationship Id="rId10" Type="http://schemas.openxmlformats.org/officeDocument/2006/relationships/image" Target="../media/image23.tiff"/><Relationship Id="rId11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jpg"/><Relationship Id="rId13" Type="http://schemas.openxmlformats.org/officeDocument/2006/relationships/image" Target="../media/image36.jp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2.png"/><Relationship Id="rId18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wyeth.com./" TargetMode="External"/><Relationship Id="rId20" Type="http://schemas.openxmlformats.org/officeDocument/2006/relationships/image" Target="../media/image55.jpeg"/><Relationship Id="rId21" Type="http://schemas.openxmlformats.org/officeDocument/2006/relationships/image" Target="../media/image56.jpeg"/><Relationship Id="rId22" Type="http://schemas.openxmlformats.org/officeDocument/2006/relationships/image" Target="../media/image57.gif"/><Relationship Id="rId23" Type="http://schemas.openxmlformats.org/officeDocument/2006/relationships/image" Target="../media/image58.png"/><Relationship Id="rId24" Type="http://schemas.openxmlformats.org/officeDocument/2006/relationships/image" Target="../media/image59.jpeg"/><Relationship Id="rId25" Type="http://schemas.openxmlformats.org/officeDocument/2006/relationships/image" Target="../media/image60.gif"/><Relationship Id="rId26" Type="http://schemas.openxmlformats.org/officeDocument/2006/relationships/image" Target="../media/image61.png"/><Relationship Id="rId27" Type="http://schemas.openxmlformats.org/officeDocument/2006/relationships/image" Target="../media/image62.jpeg"/><Relationship Id="rId28" Type="http://schemas.openxmlformats.org/officeDocument/2006/relationships/image" Target="../media/image63.png"/><Relationship Id="rId29" Type="http://schemas.openxmlformats.org/officeDocument/2006/relationships/image" Target="../media/image64.png"/><Relationship Id="rId30" Type="http://schemas.openxmlformats.org/officeDocument/2006/relationships/image" Target="../media/image65.png"/><Relationship Id="rId31" Type="http://schemas.openxmlformats.org/officeDocument/2006/relationships/image" Target="../media/image2.png"/><Relationship Id="rId10" Type="http://schemas.openxmlformats.org/officeDocument/2006/relationships/image" Target="../media/image48.png"/><Relationship Id="rId11" Type="http://schemas.openxmlformats.org/officeDocument/2006/relationships/hyperlink" Target="http://www.crunchbase.com/company/miragen-therapeutics" TargetMode="External"/><Relationship Id="rId12" Type="http://schemas.openxmlformats.org/officeDocument/2006/relationships/image" Target="../media/image49.jpeg"/><Relationship Id="rId13" Type="http://schemas.openxmlformats.org/officeDocument/2006/relationships/hyperlink" Target="http://www.isarna-therapeutics.com/" TargetMode="External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hyperlink" Target="http://www.enzon.com/" TargetMode="External"/><Relationship Id="rId17" Type="http://schemas.openxmlformats.org/officeDocument/2006/relationships/image" Target="../media/image52.jpeg"/><Relationship Id="rId18" Type="http://schemas.openxmlformats.org/officeDocument/2006/relationships/image" Target="../media/image53.jpeg"/><Relationship Id="rId19" Type="http://schemas.openxmlformats.org/officeDocument/2006/relationships/image" Target="../media/image54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1.gif"/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4" Type="http://schemas.openxmlformats.org/officeDocument/2006/relationships/image" Target="../media/image67.png"/><Relationship Id="rId5" Type="http://schemas.openxmlformats.org/officeDocument/2006/relationships/image" Target="../media/image68.jpeg"/><Relationship Id="rId6" Type="http://schemas.openxmlformats.org/officeDocument/2006/relationships/image" Target="../media/image69.png"/><Relationship Id="rId7" Type="http://schemas.openxmlformats.org/officeDocument/2006/relationships/image" Target="../media/image26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s@synactpharma.com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o@synactpharma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.png"/><Relationship Id="rId3" Type="http://schemas.openxmlformats.org/officeDocument/2006/relationships/image" Target="../media/image7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.png"/><Relationship Id="rId3" Type="http://schemas.openxmlformats.org/officeDocument/2006/relationships/image" Target="../media/image7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8550" y="4049688"/>
            <a:ext cx="8820472" cy="2808312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da-DK" sz="3100" dirty="0" smtClean="0">
                <a:cs typeface="Arial" pitchFamily="34" charset="0"/>
              </a:rPr>
              <a:t>Ny</a:t>
            </a:r>
            <a:r>
              <a:rPr lang="da-DK" sz="3100" dirty="0">
                <a:cs typeface="Arial" pitchFamily="34" charset="0"/>
              </a:rPr>
              <a:t> </a:t>
            </a:r>
            <a:r>
              <a:rPr lang="da-DK" sz="3100" dirty="0" err="1" smtClean="0">
                <a:cs typeface="Arial" pitchFamily="34" charset="0"/>
              </a:rPr>
              <a:t>metod</a:t>
            </a:r>
            <a:r>
              <a:rPr lang="da-DK" sz="3100" dirty="0" smtClean="0">
                <a:cs typeface="Arial" pitchFamily="34" charset="0"/>
              </a:rPr>
              <a:t> att </a:t>
            </a:r>
            <a:r>
              <a:rPr lang="da-DK" sz="3100" dirty="0" err="1" smtClean="0">
                <a:cs typeface="Arial" pitchFamily="34" charset="0"/>
              </a:rPr>
              <a:t>behandla</a:t>
            </a:r>
            <a:r>
              <a:rPr lang="da-DK" sz="3100" dirty="0" smtClean="0">
                <a:cs typeface="Arial" pitchFamily="34" charset="0"/>
              </a:rPr>
              <a:t> </a:t>
            </a:r>
            <a:r>
              <a:rPr lang="da-DK" sz="3100" dirty="0" err="1" smtClean="0">
                <a:cs typeface="Arial" pitchFamily="34" charset="0"/>
              </a:rPr>
              <a:t>inflammatoriska</a:t>
            </a:r>
            <a:r>
              <a:rPr lang="da-DK" sz="3100" dirty="0" smtClean="0">
                <a:cs typeface="Arial" pitchFamily="34" charset="0"/>
              </a:rPr>
              <a:t> </a:t>
            </a:r>
            <a:r>
              <a:rPr lang="da-DK" sz="3100" dirty="0" err="1" smtClean="0">
                <a:cs typeface="Arial" pitchFamily="34" charset="0"/>
              </a:rPr>
              <a:t>sjukdomar</a:t>
            </a:r>
            <a:r>
              <a:rPr lang="da-DK" sz="3100" dirty="0" smtClean="0">
                <a:cs typeface="Arial" pitchFamily="34" charset="0"/>
              </a:rPr>
              <a:t/>
            </a:r>
            <a:br>
              <a:rPr lang="da-DK" sz="3100" dirty="0" smtClean="0">
                <a:cs typeface="Arial" pitchFamily="34" charset="0"/>
              </a:rPr>
            </a:br>
            <a:r>
              <a:rPr lang="da-DK" sz="3100" dirty="0" smtClean="0">
                <a:cs typeface="Arial" pitchFamily="34" charset="0"/>
              </a:rPr>
              <a:t/>
            </a:r>
            <a:br>
              <a:rPr lang="da-DK" sz="3100" dirty="0" smtClean="0">
                <a:cs typeface="Arial" pitchFamily="34" charset="0"/>
              </a:rPr>
            </a:br>
            <a:r>
              <a:rPr lang="da-DK" sz="3100" dirty="0">
                <a:cs typeface="Arial" pitchFamily="34" charset="0"/>
              </a:rPr>
              <a:t/>
            </a:r>
            <a:br>
              <a:rPr lang="da-DK" sz="3100" dirty="0">
                <a:cs typeface="Arial" pitchFamily="34" charset="0"/>
              </a:rPr>
            </a:br>
            <a:r>
              <a:rPr lang="da-DK" sz="3100" dirty="0" smtClean="0">
                <a:cs typeface="Arial" pitchFamily="34" charset="0"/>
              </a:rPr>
              <a:t>Maj 2016</a:t>
            </a:r>
            <a:r>
              <a:rPr lang="da-DK" sz="3100" dirty="0">
                <a:cs typeface="Arial" pitchFamily="34" charset="0"/>
              </a:rPr>
              <a:t/>
            </a:r>
            <a:br>
              <a:rPr lang="da-DK" sz="3100" dirty="0">
                <a:cs typeface="Arial" pitchFamily="34" charset="0"/>
              </a:rPr>
            </a:br>
            <a:r>
              <a:rPr lang="da-DK" sz="3100" dirty="0" smtClean="0">
                <a:cs typeface="Arial" pitchFamily="34" charset="0"/>
              </a:rPr>
              <a:t/>
            </a:r>
            <a:br>
              <a:rPr lang="da-DK" sz="3100" dirty="0" smtClean="0">
                <a:cs typeface="Arial" pitchFamily="34" charset="0"/>
              </a:rPr>
            </a:br>
            <a:r>
              <a:rPr lang="da-DK" sz="2200" dirty="0" smtClean="0">
                <a:cs typeface="Arial" pitchFamily="34" charset="0"/>
              </a:rPr>
              <a:t>  </a:t>
            </a:r>
            <a:r>
              <a:rPr lang="da-DK" sz="3600" dirty="0" smtClean="0">
                <a:cs typeface="Arial" pitchFamily="34" charset="0"/>
              </a:rPr>
              <a:t/>
            </a:r>
            <a:br>
              <a:rPr lang="da-DK" sz="3600" dirty="0" smtClean="0">
                <a:cs typeface="Arial" pitchFamily="34" charset="0"/>
              </a:rPr>
            </a:br>
            <a:r>
              <a:rPr lang="da-DK" sz="3100" dirty="0">
                <a:cs typeface="Arial" pitchFamily="34" charset="0"/>
              </a:rPr>
              <a:t/>
            </a:r>
            <a:br>
              <a:rPr lang="da-DK" sz="3100" dirty="0">
                <a:cs typeface="Arial" pitchFamily="34" charset="0"/>
              </a:rPr>
            </a:br>
            <a:r>
              <a:rPr lang="da-DK" sz="2700" dirty="0" smtClean="0">
                <a:cs typeface="Arial" pitchFamily="34" charset="0"/>
              </a:rPr>
              <a:t/>
            </a:r>
            <a:br>
              <a:rPr lang="da-DK" sz="2700" dirty="0" smtClean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endParaRPr lang="en-US" sz="4000" dirty="0" smtClean="0">
              <a:cs typeface="Arial" pitchFamily="34" charset="0"/>
            </a:endParaRPr>
          </a:p>
        </p:txBody>
      </p:sp>
      <p:pic>
        <p:nvPicPr>
          <p:cNvPr id="11266" name="E5E4720B-611B-4826-A509-509D9EEAA5A7" descr="0B583D15-6193-4B55-BF26-E1290C9FCE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30" y="1988840"/>
            <a:ext cx="64087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47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2400" b="1" dirty="0" smtClean="0">
                <a:cs typeface="Arial" panose="020B0604020202020204" pitchFamily="34" charset="0"/>
              </a:rPr>
              <a:t>AP1189 </a:t>
            </a:r>
            <a:r>
              <a:rPr lang="da-DK" sz="2400" dirty="0" smtClean="0">
                <a:cs typeface="Arial" panose="020B0604020202020204" pitchFamily="34" charset="0"/>
              </a:rPr>
              <a:t>– Planerade aktiviteter</a:t>
            </a:r>
            <a:endParaRPr lang="da-DK" sz="2400" b="1" dirty="0">
              <a:cs typeface="Arial" panose="020B0604020202020204" pitchFamily="34" charset="0"/>
            </a:endParaRPr>
          </a:p>
        </p:txBody>
      </p:sp>
      <p:grpSp>
        <p:nvGrpSpPr>
          <p:cNvPr id="33" name="Gruppe 32"/>
          <p:cNvGrpSpPr/>
          <p:nvPr/>
        </p:nvGrpSpPr>
        <p:grpSpPr>
          <a:xfrm>
            <a:off x="2411760" y="1556792"/>
            <a:ext cx="2232248" cy="576064"/>
            <a:chOff x="5971632" y="1108721"/>
            <a:chExt cx="2254299" cy="734820"/>
          </a:xfrm>
        </p:grpSpPr>
        <p:sp>
          <p:nvSpPr>
            <p:cNvPr id="34" name="Vinkel 33"/>
            <p:cNvSpPr/>
            <p:nvPr/>
          </p:nvSpPr>
          <p:spPr>
            <a:xfrm>
              <a:off x="5971632" y="1108721"/>
              <a:ext cx="2254299" cy="734820"/>
            </a:xfrm>
            <a:prstGeom prst="chevron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Vinkel 4"/>
            <p:cNvSpPr/>
            <p:nvPr/>
          </p:nvSpPr>
          <p:spPr>
            <a:xfrm>
              <a:off x="6339042" y="1108721"/>
              <a:ext cx="1519479" cy="73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022" tIns="57341" rIns="57341" bIns="57341" numCol="1" spcCol="1270" anchor="ctr" anchorCtr="0">
              <a:noAutofit/>
            </a:bodyPr>
            <a:lstStyle/>
            <a:p>
              <a:pPr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40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da-DK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uppe 35"/>
          <p:cNvGrpSpPr/>
          <p:nvPr/>
        </p:nvGrpSpPr>
        <p:grpSpPr>
          <a:xfrm>
            <a:off x="6444208" y="1556792"/>
            <a:ext cx="2232248" cy="576064"/>
            <a:chOff x="5971632" y="1036713"/>
            <a:chExt cx="2254299" cy="734820"/>
          </a:xfrm>
        </p:grpSpPr>
        <p:sp>
          <p:nvSpPr>
            <p:cNvPr id="37" name="Vinkel 36"/>
            <p:cNvSpPr/>
            <p:nvPr/>
          </p:nvSpPr>
          <p:spPr>
            <a:xfrm>
              <a:off x="5971632" y="1036713"/>
              <a:ext cx="2254299" cy="734820"/>
            </a:xfrm>
            <a:prstGeom prst="chevron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Vinkel 4"/>
            <p:cNvSpPr/>
            <p:nvPr/>
          </p:nvSpPr>
          <p:spPr>
            <a:xfrm>
              <a:off x="6339042" y="1036713"/>
              <a:ext cx="1519479" cy="73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022" tIns="57341" rIns="57341" bIns="57341" numCol="1" spcCol="1270" anchor="ctr" anchorCtr="0">
              <a:noAutofit/>
            </a:bodyPr>
            <a:lstStyle/>
            <a:p>
              <a:pPr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4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da-DK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pe 38"/>
          <p:cNvGrpSpPr/>
          <p:nvPr/>
        </p:nvGrpSpPr>
        <p:grpSpPr>
          <a:xfrm>
            <a:off x="4427984" y="1556792"/>
            <a:ext cx="2232248" cy="576064"/>
            <a:chOff x="5971632" y="1108721"/>
            <a:chExt cx="2254299" cy="734820"/>
          </a:xfrm>
        </p:grpSpPr>
        <p:sp>
          <p:nvSpPr>
            <p:cNvPr id="40" name="Vinkel 39"/>
            <p:cNvSpPr/>
            <p:nvPr/>
          </p:nvSpPr>
          <p:spPr>
            <a:xfrm>
              <a:off x="5971632" y="1108721"/>
              <a:ext cx="2254299" cy="734820"/>
            </a:xfrm>
            <a:prstGeom prst="chevron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Vinkel 4"/>
            <p:cNvSpPr/>
            <p:nvPr/>
          </p:nvSpPr>
          <p:spPr>
            <a:xfrm>
              <a:off x="6339042" y="1108721"/>
              <a:ext cx="1519479" cy="73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022" tIns="57341" rIns="57341" bIns="57341" numCol="1" spcCol="1270" anchor="ctr" anchorCtr="0">
              <a:noAutofit/>
            </a:bodyPr>
            <a:lstStyle/>
            <a:p>
              <a:pPr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4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da-DK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ktangel 1"/>
          <p:cNvSpPr/>
          <p:nvPr/>
        </p:nvSpPr>
        <p:spPr>
          <a:xfrm>
            <a:off x="6660232" y="4091588"/>
            <a:ext cx="2016224" cy="1569660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44463" indent="-131763">
              <a:buFont typeface="Arial" charset="0"/>
              <a:buChar char="•"/>
            </a:pPr>
            <a:r>
              <a:rPr lang="sv-SE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Rapportering av fas II-studie</a:t>
            </a:r>
          </a:p>
          <a:p>
            <a:pPr marL="144463" indent="-131763">
              <a:buFont typeface="Arial" charset="0"/>
              <a:buChar char="•"/>
            </a:pPr>
            <a:r>
              <a:rPr lang="sv-SE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Förberedelse och genomförande av </a:t>
            </a:r>
            <a:r>
              <a:rPr lang="sv-SE" sz="1600" b="1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kommerisell</a:t>
            </a:r>
            <a:r>
              <a:rPr lang="sv-SE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affär med AP1189</a:t>
            </a:r>
          </a:p>
        </p:txBody>
      </p:sp>
      <p:sp>
        <p:nvSpPr>
          <p:cNvPr id="42" name="Rektangel 41"/>
          <p:cNvSpPr/>
          <p:nvPr/>
        </p:nvSpPr>
        <p:spPr>
          <a:xfrm>
            <a:off x="2339752" y="2958043"/>
            <a:ext cx="2030423" cy="830997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44463" indent="-131763">
              <a:buFont typeface="Arial" charset="0"/>
              <a:buChar char="•"/>
            </a:pPr>
            <a:r>
              <a:rPr lang="sv-SE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Förberedelse och start av klinisk  </a:t>
            </a:r>
            <a:r>
              <a:rPr lang="sv-SE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 </a:t>
            </a:r>
            <a:r>
              <a:rPr lang="sv-SE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I-studie</a:t>
            </a:r>
          </a:p>
        </p:txBody>
      </p:sp>
      <p:sp>
        <p:nvSpPr>
          <p:cNvPr id="43" name="Rektangel 42"/>
          <p:cNvSpPr/>
          <p:nvPr/>
        </p:nvSpPr>
        <p:spPr>
          <a:xfrm>
            <a:off x="4514191" y="3299500"/>
            <a:ext cx="2012369" cy="1323439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44463" indent="-131763">
              <a:buFont typeface="Arial" charset="0"/>
              <a:buChar char="•"/>
            </a:pPr>
            <a:r>
              <a:rPr lang="sv-SE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Rapportering av fas I-studie</a:t>
            </a:r>
            <a:endParaRPr lang="sv-SE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463" indent="-131763">
              <a:buFont typeface="Arial" charset="0"/>
              <a:buChar char="•"/>
            </a:pPr>
            <a:r>
              <a:rPr lang="sv-SE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Förberedelse och start </a:t>
            </a:r>
            <a:r>
              <a:rPr lang="sv-SE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 klinisk </a:t>
            </a:r>
            <a:r>
              <a:rPr lang="sv-SE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 </a:t>
            </a:r>
            <a:r>
              <a:rPr lang="sv-SE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II-studie</a:t>
            </a:r>
            <a:endParaRPr lang="sv-SE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71562"/>
            <a:ext cx="2450804" cy="286537"/>
          </a:xfrm>
          <a:prstGeom prst="rect">
            <a:avLst/>
          </a:prstGeom>
        </p:spPr>
      </p:pic>
      <p:sp>
        <p:nvSpPr>
          <p:cNvPr id="17" name="Vinkel 33"/>
          <p:cNvSpPr/>
          <p:nvPr/>
        </p:nvSpPr>
        <p:spPr>
          <a:xfrm>
            <a:off x="395536" y="1556792"/>
            <a:ext cx="2232248" cy="576064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Vinkel 4"/>
          <p:cNvSpPr/>
          <p:nvPr/>
        </p:nvSpPr>
        <p:spPr>
          <a:xfrm>
            <a:off x="494792" y="1556792"/>
            <a:ext cx="1504616" cy="576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2022" tIns="57341" rIns="57341" bIns="57341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da-DK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ktangel 1"/>
          <p:cNvSpPr/>
          <p:nvPr/>
        </p:nvSpPr>
        <p:spPr>
          <a:xfrm>
            <a:off x="421072" y="2276872"/>
            <a:ext cx="1774664" cy="1323439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44463" indent="-131763">
              <a:buFont typeface="Arial" charset="0"/>
              <a:buChar char="•"/>
            </a:pPr>
            <a:r>
              <a:rPr lang="sv-SE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Toxikologiska och </a:t>
            </a:r>
            <a:r>
              <a:rPr lang="sv-SE" sz="16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säkerhets-farmakologiska</a:t>
            </a:r>
            <a:r>
              <a:rPr lang="sv-SE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 klara för </a:t>
            </a:r>
            <a:r>
              <a:rPr lang="sv-SE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AP1189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734986F-A728-49E4-BE6A-505304C412FA}" type="slidenum">
              <a:rPr lang="da-DK" smtClean="0">
                <a:solidFill>
                  <a:prstClr val="black"/>
                </a:solidFill>
              </a:rPr>
              <a:pPr algn="r"/>
              <a:t>10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953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575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>
                <a:cs typeface="Arial" panose="020B0604020202020204" pitchFamily="34" charset="0"/>
              </a:rPr>
              <a:t>Torbjorn Bjerke, MD, Styrelseordförande 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425408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4" y="2684186"/>
            <a:ext cx="8541236" cy="3481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598" y="73647"/>
            <a:ext cx="2450804" cy="286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340768"/>
            <a:ext cx="9045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Mer än 25 års erfarenhet av framgångsrik läkemedelsutveckling och affärsutveckling i</a:t>
            </a:r>
          </a:p>
          <a:p>
            <a:r>
              <a:rPr lang="sv-SE" sz="2000" dirty="0"/>
              <a:t>p</a:t>
            </a:r>
            <a:r>
              <a:rPr lang="sv-SE" sz="2000" dirty="0" smtClean="0"/>
              <a:t>ublika och privata lifescience bolag</a:t>
            </a:r>
            <a:endParaRPr lang="sv-S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2276872"/>
            <a:ext cx="843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Utvecklade produkter                  Affärsutveckling              Positioner                 Grundare  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124684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575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>
                <a:cs typeface="Arial" panose="020B0604020202020204" pitchFamily="34" charset="0"/>
              </a:rPr>
              <a:t>Charlotte Edenius, MD, PhD, Styrelseledamot 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425408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98" y="73647"/>
            <a:ext cx="2450804" cy="286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340768"/>
            <a:ext cx="852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Mer än </a:t>
            </a:r>
            <a:r>
              <a:rPr lang="sv-SE" sz="2000" dirty="0" smtClean="0"/>
              <a:t>20 </a:t>
            </a:r>
            <a:r>
              <a:rPr lang="sv-SE" sz="2000" dirty="0" smtClean="0"/>
              <a:t>års erfarenhet av framgångsrik läkemedelsutveckling och affärsutveckling </a:t>
            </a:r>
            <a:r>
              <a:rPr lang="sv-SE" sz="2000" dirty="0" smtClean="0"/>
              <a:t>i publika </a:t>
            </a:r>
            <a:r>
              <a:rPr lang="sv-SE" sz="2000" dirty="0" smtClean="0"/>
              <a:t>och privata </a:t>
            </a:r>
            <a:r>
              <a:rPr lang="sv-SE" sz="2000" dirty="0" err="1" smtClean="0"/>
              <a:t>life</a:t>
            </a:r>
            <a:r>
              <a:rPr lang="sv-SE" sz="2000" dirty="0" smtClean="0"/>
              <a:t> science </a:t>
            </a:r>
            <a:r>
              <a:rPr lang="sv-SE" sz="2000" dirty="0" smtClean="0"/>
              <a:t>bolag</a:t>
            </a:r>
            <a:endParaRPr lang="sv-S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289780"/>
            <a:ext cx="843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Utvecklade </a:t>
            </a:r>
            <a:r>
              <a:rPr lang="sv-SE" b="1" smtClean="0"/>
              <a:t>produkter            </a:t>
            </a:r>
            <a:r>
              <a:rPr lang="sv-SE" b="1" smtClean="0"/>
              <a:t> </a:t>
            </a:r>
            <a:r>
              <a:rPr lang="sv-SE" b="1" dirty="0" smtClean="0"/>
              <a:t>Affärsutveckling              Positioner                 Grundare   </a:t>
            </a:r>
            <a:endParaRPr lang="sv-SE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32" y="3260548"/>
            <a:ext cx="1456804" cy="1311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83" y="4642729"/>
            <a:ext cx="750605" cy="990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280820"/>
            <a:ext cx="1832634" cy="4887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t="11762" b="-14840"/>
          <a:stretch/>
        </p:blipFill>
        <p:spPr>
          <a:xfrm>
            <a:off x="5250686" y="4516082"/>
            <a:ext cx="1730011" cy="516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b="3622"/>
          <a:stretch/>
        </p:blipFill>
        <p:spPr>
          <a:xfrm>
            <a:off x="5314926" y="3826571"/>
            <a:ext cx="1498911" cy="6879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267" y="5049252"/>
            <a:ext cx="1538989" cy="611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4634" y="3357587"/>
            <a:ext cx="1857023" cy="5321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5544" y="4165273"/>
            <a:ext cx="1355201" cy="4864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2872" y="4831818"/>
            <a:ext cx="2185328" cy="5234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68730" y="3356296"/>
            <a:ext cx="128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accent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Allmora</a:t>
            </a:r>
            <a:r>
              <a:rPr lang="en-US" b="1" i="1" dirty="0" smtClean="0">
                <a:solidFill>
                  <a:schemeClr val="accent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</a:p>
          <a:p>
            <a:r>
              <a:rPr lang="en-US" b="1" i="1" dirty="0" smtClean="0">
                <a:solidFill>
                  <a:schemeClr val="accent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Life Science</a:t>
            </a:r>
            <a:endParaRPr lang="en-US" b="1" i="1" dirty="0">
              <a:solidFill>
                <a:schemeClr val="accent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187624" y="2780928"/>
            <a:ext cx="288032" cy="39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620000" y="2780928"/>
            <a:ext cx="288032" cy="39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789299" y="2780928"/>
            <a:ext cx="288032" cy="39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787504" y="2780928"/>
            <a:ext cx="288032" cy="39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12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>
                <a:cs typeface="Arial" panose="020B0604020202020204" pitchFamily="34" charset="0"/>
              </a:rPr>
              <a:t>Jeppe Øvlesen, MBA , Verkställande direktör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419194" y="6309320"/>
            <a:ext cx="545294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484784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2000" dirty="0" smtClean="0">
                <a:solidFill>
                  <a:srgbClr val="000000"/>
                </a:solidFill>
              </a:rPr>
              <a:t>Affärsutveckling och executiva positioner från mer än 20 framgångsrika start up företag  inom medtech, biotech och IT healthcare. </a:t>
            </a:r>
            <a:endParaRPr lang="sv-SE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b="1" dirty="0" smtClean="0">
                <a:solidFill>
                  <a:srgbClr val="000000"/>
                </a:solidFill>
              </a:rPr>
              <a:t>						</a:t>
            </a:r>
            <a:endParaRPr lang="sv-SE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b="1" dirty="0" smtClean="0">
                <a:solidFill>
                  <a:srgbClr val="000000"/>
                </a:solidFill>
              </a:rPr>
              <a:t>				</a:t>
            </a:r>
          </a:p>
          <a:p>
            <a:pPr>
              <a:defRPr/>
            </a:pPr>
            <a:r>
              <a:rPr lang="sv-SE" b="1" dirty="0" smtClean="0">
                <a:solidFill>
                  <a:srgbClr val="000000"/>
                </a:solidFill>
              </a:rPr>
              <a:t>								</a:t>
            </a:r>
            <a:endParaRPr lang="sv-SE" b="1" dirty="0">
              <a:solidFill>
                <a:srgbClr val="000000"/>
              </a:solidFill>
            </a:endParaRPr>
          </a:p>
          <a:p>
            <a:pPr>
              <a:defRPr/>
            </a:pPr>
            <a:endParaRPr lang="sv-SE" b="1" dirty="0">
              <a:solidFill>
                <a:prstClr val="black"/>
              </a:solidFill>
            </a:endParaRPr>
          </a:p>
          <a:p>
            <a:r>
              <a:rPr lang="da-DK" dirty="0" smtClean="0"/>
              <a:t>						</a:t>
            </a:r>
          </a:p>
          <a:p>
            <a:r>
              <a:rPr lang="da-DK" dirty="0" smtClean="0"/>
              <a:t>								</a:t>
            </a:r>
            <a:endParaRPr lang="da-DK" dirty="0"/>
          </a:p>
          <a:p>
            <a:r>
              <a:rPr lang="da-DK" dirty="0" smtClean="0"/>
              <a:t>						</a:t>
            </a:r>
          </a:p>
          <a:p>
            <a:endParaRPr lang="da-DK" dirty="0"/>
          </a:p>
          <a:p>
            <a:r>
              <a:rPr lang="da-DK" dirty="0" smtClean="0"/>
              <a:t>				</a:t>
            </a:r>
          </a:p>
          <a:p>
            <a:r>
              <a:rPr lang="da-DK" dirty="0" smtClean="0"/>
              <a:t>								</a:t>
            </a:r>
            <a:endParaRPr lang="da-DK" dirty="0"/>
          </a:p>
        </p:txBody>
      </p:sp>
      <p:pic>
        <p:nvPicPr>
          <p:cNvPr id="12" name="Bildobjekt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60" y="3729552"/>
            <a:ext cx="1625736" cy="851576"/>
          </a:xfrm>
          <a:prstGeom prst="rect">
            <a:avLst/>
          </a:prstGeom>
        </p:spPr>
      </p:pic>
      <p:sp>
        <p:nvSpPr>
          <p:cNvPr id="14" name="textruta 22"/>
          <p:cNvSpPr txBox="1"/>
          <p:nvPr/>
        </p:nvSpPr>
        <p:spPr>
          <a:xfrm>
            <a:off x="5580112" y="5363924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TXP      Pharma  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ktangel 23"/>
          <p:cNvSpPr/>
          <p:nvPr/>
        </p:nvSpPr>
        <p:spPr>
          <a:xfrm>
            <a:off x="6084168" y="5460969"/>
            <a:ext cx="158581" cy="1282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9" name="Bildobjekt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73" y="2924381"/>
            <a:ext cx="1260549" cy="5564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61" y="2738848"/>
            <a:ext cx="3091473" cy="1224136"/>
          </a:xfrm>
          <a:prstGeom prst="rect">
            <a:avLst/>
          </a:prstGeom>
        </p:spPr>
      </p:pic>
      <p:sp>
        <p:nvSpPr>
          <p:cNvPr id="23" name="AutoShape 2" descr="Billedresultat for pnn medical logo"/>
          <p:cNvSpPr>
            <a:spLocks noChangeAspect="1" noChangeArrowheads="1"/>
          </p:cNvSpPr>
          <p:nvPr/>
        </p:nvSpPr>
        <p:spPr bwMode="auto">
          <a:xfrm>
            <a:off x="-31750" y="-136525"/>
            <a:ext cx="1495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" name="AutoShape 4" descr="Billedresultat for pnn medical logo"/>
          <p:cNvSpPr>
            <a:spLocks noChangeAspect="1" noChangeArrowheads="1"/>
          </p:cNvSpPr>
          <p:nvPr/>
        </p:nvSpPr>
        <p:spPr bwMode="auto">
          <a:xfrm>
            <a:off x="120650" y="15875"/>
            <a:ext cx="1495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AutoShape 6" descr="Billedresultat for pnn medical logo"/>
          <p:cNvSpPr>
            <a:spLocks noChangeAspect="1" noChangeArrowheads="1"/>
          </p:cNvSpPr>
          <p:nvPr/>
        </p:nvSpPr>
        <p:spPr bwMode="auto">
          <a:xfrm>
            <a:off x="273050" y="168275"/>
            <a:ext cx="1495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69" y="4449279"/>
            <a:ext cx="1495425" cy="8055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58" y="2708920"/>
            <a:ext cx="1941542" cy="1139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3" y="3453263"/>
            <a:ext cx="1449498" cy="12730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48" y="3605518"/>
            <a:ext cx="1524000" cy="9636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48" y="4447380"/>
            <a:ext cx="1602002" cy="7924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08" y="5029324"/>
            <a:ext cx="993881" cy="7302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47" y="5664730"/>
            <a:ext cx="1067603" cy="5084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1" y="2726330"/>
            <a:ext cx="1728192" cy="10513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48820"/>
            <a:ext cx="1631051" cy="778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3790" y="4563235"/>
            <a:ext cx="1786824" cy="79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95" y="5015567"/>
            <a:ext cx="742950" cy="37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27" y="5115820"/>
            <a:ext cx="1817373" cy="1057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44956" y="117813"/>
            <a:ext cx="2450804" cy="286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024" y="2348880"/>
            <a:ext cx="849246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163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0832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sz="2400" dirty="0">
                <a:cs typeface="Arial" panose="020B0604020202020204" pitchFamily="34" charset="0"/>
              </a:rPr>
              <a:t>Henrik Stage, MSc, </a:t>
            </a:r>
            <a:r>
              <a:rPr lang="sv-SE" sz="2400" dirty="0" smtClean="0">
                <a:cs typeface="Arial" panose="020B0604020202020204" pitchFamily="34" charset="0"/>
              </a:rPr>
              <a:t>Finansdirektör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842" y="128066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</a:rPr>
              <a:t>Exekutiva ledningsfunktioner ffa finans och affärsutveckling</a:t>
            </a:r>
          </a:p>
          <a:p>
            <a:pPr>
              <a:defRPr/>
            </a:pP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23" name="AutoShape 2" descr="Billedresultat for pnn medical logo"/>
          <p:cNvSpPr>
            <a:spLocks noChangeAspect="1" noChangeArrowheads="1"/>
          </p:cNvSpPr>
          <p:nvPr/>
        </p:nvSpPr>
        <p:spPr bwMode="auto">
          <a:xfrm>
            <a:off x="-31750" y="-136525"/>
            <a:ext cx="1495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24" name="AutoShape 4" descr="Billedresultat for pnn medical logo"/>
          <p:cNvSpPr>
            <a:spLocks noChangeAspect="1" noChangeArrowheads="1"/>
          </p:cNvSpPr>
          <p:nvPr/>
        </p:nvSpPr>
        <p:spPr bwMode="auto">
          <a:xfrm>
            <a:off x="120650" y="15875"/>
            <a:ext cx="1495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25" name="AutoShape 6" descr="Billedresultat for pnn medical logo"/>
          <p:cNvSpPr>
            <a:spLocks noChangeAspect="1" noChangeArrowheads="1"/>
          </p:cNvSpPr>
          <p:nvPr/>
        </p:nvSpPr>
        <p:spPr bwMode="auto">
          <a:xfrm>
            <a:off x="273050" y="168275"/>
            <a:ext cx="1495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10" name="AutoShape 14" descr="Billedresultat for Carlsber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4" y="5855082"/>
            <a:ext cx="1246522" cy="3392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9"/>
          <a:stretch/>
        </p:blipFill>
        <p:spPr>
          <a:xfrm>
            <a:off x="1807108" y="5848872"/>
            <a:ext cx="1252329" cy="3884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29" y="5845208"/>
            <a:ext cx="1009995" cy="371784"/>
          </a:xfrm>
          <a:prstGeom prst="rect">
            <a:avLst/>
          </a:prstGeom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132440" y="1636656"/>
            <a:ext cx="2390502" cy="359866"/>
          </a:xfrm>
          <a:prstGeom prst="rect">
            <a:avLst/>
          </a:prstGeom>
          <a:solidFill>
            <a:schemeClr val="tx2"/>
          </a:solidFill>
          <a:ln w="3175" algn="ctr">
            <a:noFill/>
            <a:miter lim="800000"/>
            <a:headEnd/>
            <a:tailEnd/>
          </a:ln>
        </p:spPr>
        <p:txBody>
          <a:bodyPr lIns="91729" tIns="45863" rIns="91729" bIns="45863" anchor="ctr" anchorCtr="1"/>
          <a:lstStyle/>
          <a:p>
            <a:pPr algn="ctr" defTabSz="1004888" eaLnBrk="0" hangingPunct="0">
              <a:lnSpc>
                <a:spcPct val="10500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ScalaSansLF-Regular" pitchFamily="2" charset="0"/>
              </a:rPr>
              <a:t>Financing </a:t>
            </a:r>
            <a:endParaRPr lang="en-US" sz="1300" b="1" dirty="0">
              <a:solidFill>
                <a:srgbClr val="FFFFFF"/>
              </a:solidFill>
              <a:latin typeface="ScalaSansLF-Regular" pitchFamily="2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566808" y="1636814"/>
            <a:ext cx="1181656" cy="361623"/>
          </a:xfrm>
          <a:prstGeom prst="rect">
            <a:avLst/>
          </a:prstGeom>
          <a:solidFill>
            <a:schemeClr val="tx2"/>
          </a:solidFill>
          <a:ln w="3175" algn="ctr">
            <a:noFill/>
            <a:miter lim="800000"/>
            <a:headEnd/>
            <a:tailEnd/>
          </a:ln>
        </p:spPr>
        <p:txBody>
          <a:bodyPr lIns="91729" tIns="45863" rIns="91729" bIns="45863" anchor="ctr" anchorCtr="1"/>
          <a:lstStyle/>
          <a:p>
            <a:pPr algn="ctr" defTabSz="1004888" eaLnBrk="0" hangingPunct="0">
              <a:lnSpc>
                <a:spcPct val="10500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ScalaSansLF-Regular" pitchFamily="2" charset="0"/>
              </a:rPr>
              <a:t>M&amp;A</a:t>
            </a:r>
          </a:p>
        </p:txBody>
      </p:sp>
      <p:grpSp>
        <p:nvGrpSpPr>
          <p:cNvPr id="28" name="Group 69"/>
          <p:cNvGrpSpPr/>
          <p:nvPr/>
        </p:nvGrpSpPr>
        <p:grpSpPr>
          <a:xfrm>
            <a:off x="360844" y="2082749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5483321" y="52423"/>
              <a:ext cx="333425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$200,000,000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tangle 47"/>
            <p:cNvSpPr>
              <a:spLocks noChangeArrowheads="1"/>
            </p:cNvSpPr>
            <p:nvPr/>
          </p:nvSpPr>
          <p:spPr bwMode="auto">
            <a:xfrm>
              <a:off x="5205173" y="454009"/>
              <a:ext cx="865380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Strategic Alliance &amp; License</a:t>
              </a:r>
              <a:endParaRPr lang="en-US" dirty="0">
                <a:solidFill>
                  <a:srgbClr val="000000"/>
                </a:solidFill>
                <a:latin typeface="ScalaSans-Regular" pitchFamily="2" charset="0"/>
              </a:endParaRPr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5415743" y="814986"/>
              <a:ext cx="460209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2006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50646" y="1626851"/>
            <a:ext cx="4745211" cy="357164"/>
          </a:xfrm>
          <a:prstGeom prst="rect">
            <a:avLst/>
          </a:prstGeom>
          <a:solidFill>
            <a:schemeClr val="tx2"/>
          </a:solidFill>
          <a:ln w="3175" algn="ctr">
            <a:noFill/>
            <a:miter lim="800000"/>
            <a:headEnd/>
            <a:tailEnd/>
          </a:ln>
        </p:spPr>
        <p:txBody>
          <a:bodyPr lIns="91729" tIns="45863" rIns="91729" bIns="45863" anchor="ctr" anchorCtr="1"/>
          <a:lstStyle/>
          <a:p>
            <a:pPr algn="ctr" defTabSz="1004888" eaLnBrk="0" hangingPunct="0">
              <a:lnSpc>
                <a:spcPct val="105000"/>
              </a:lnSpc>
            </a:pPr>
            <a:r>
              <a:rPr lang="en-US" sz="1300" b="1" dirty="0" smtClean="0">
                <a:solidFill>
                  <a:srgbClr val="FFFFFF"/>
                </a:solidFill>
                <a:latin typeface="ScalaSansLF-Regular" pitchFamily="2" charset="0"/>
              </a:rPr>
              <a:t>Licensing </a:t>
            </a:r>
            <a:endParaRPr lang="en-US" sz="1300" b="1" dirty="0">
              <a:solidFill>
                <a:srgbClr val="FFFFFF"/>
              </a:solidFill>
              <a:latin typeface="ScalaSansLF-Regular" pitchFamily="2" charset="0"/>
            </a:endParaRPr>
          </a:p>
        </p:txBody>
      </p:sp>
      <p:grpSp>
        <p:nvGrpSpPr>
          <p:cNvPr id="34" name="Group 196"/>
          <p:cNvGrpSpPr/>
          <p:nvPr/>
        </p:nvGrpSpPr>
        <p:grpSpPr>
          <a:xfrm>
            <a:off x="3944778" y="2089924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35" name="Rectangle 34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120775" eaLnBrk="0" hangingPunct="0">
                <a:lnSpc>
                  <a:spcPct val="105000"/>
                </a:lnSpc>
              </a:pPr>
              <a:endParaRPr lang="en-GB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Rectangle 46"/>
            <p:cNvSpPr>
              <a:spLocks noChangeArrowheads="1"/>
            </p:cNvSpPr>
            <p:nvPr/>
          </p:nvSpPr>
          <p:spPr bwMode="auto">
            <a:xfrm>
              <a:off x="5474355" y="43458"/>
              <a:ext cx="333426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$900,000,000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7" name="Group 201"/>
          <p:cNvGrpSpPr/>
          <p:nvPr/>
        </p:nvGrpSpPr>
        <p:grpSpPr>
          <a:xfrm>
            <a:off x="359577" y="3323637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38" name="Rectangle 37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5474356" y="34493"/>
              <a:ext cx="333425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$380,000,000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5592302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2009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1" name="Group 206"/>
          <p:cNvGrpSpPr/>
          <p:nvPr/>
        </p:nvGrpSpPr>
        <p:grpSpPr>
          <a:xfrm>
            <a:off x="2737503" y="4563184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5453723" y="25528"/>
              <a:ext cx="302968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$11,500,000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5547473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2013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5" name="Group 211"/>
          <p:cNvGrpSpPr/>
          <p:nvPr/>
        </p:nvGrpSpPr>
        <p:grpSpPr>
          <a:xfrm>
            <a:off x="1562661" y="3329695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489583" y="61097"/>
              <a:ext cx="302968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$58,500,000</a:t>
              </a: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5592303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2010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9" name="Group 216"/>
          <p:cNvGrpSpPr/>
          <p:nvPr/>
        </p:nvGrpSpPr>
        <p:grpSpPr>
          <a:xfrm>
            <a:off x="2756937" y="3329695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50" name="Rectangle 49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5483319" y="34493"/>
              <a:ext cx="333426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$500,000,000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5458649" y="827051"/>
              <a:ext cx="298394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a-DK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2011</a:t>
              </a:r>
              <a:endParaRPr lang="en-US" sz="600" dirty="0">
                <a:solidFill>
                  <a:srgbClr val="000000"/>
                </a:solidFill>
                <a:latin typeface="ScalaSans-Regular" pitchFamily="2" charset="0"/>
              </a:endParaRPr>
            </a:p>
          </p:txBody>
        </p:sp>
      </p:grpSp>
      <p:grpSp>
        <p:nvGrpSpPr>
          <p:cNvPr id="53" name="Group 226"/>
          <p:cNvGrpSpPr/>
          <p:nvPr/>
        </p:nvGrpSpPr>
        <p:grpSpPr>
          <a:xfrm>
            <a:off x="1550942" y="4568356"/>
            <a:ext cx="1118928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5474355" y="25528"/>
              <a:ext cx="333425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$917,000,000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5592303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2013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7" name="Group 251"/>
          <p:cNvGrpSpPr/>
          <p:nvPr/>
        </p:nvGrpSpPr>
        <p:grpSpPr>
          <a:xfrm>
            <a:off x="5169411" y="2090548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5462687" y="25528"/>
              <a:ext cx="302968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$50,000,000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5592304" y="797056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2006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1" name="Group 311"/>
          <p:cNvGrpSpPr/>
          <p:nvPr/>
        </p:nvGrpSpPr>
        <p:grpSpPr>
          <a:xfrm>
            <a:off x="7579193" y="3346101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63" name="Rectangle 46"/>
            <p:cNvSpPr>
              <a:spLocks noChangeArrowheads="1"/>
            </p:cNvSpPr>
            <p:nvPr/>
          </p:nvSpPr>
          <p:spPr bwMode="auto">
            <a:xfrm>
              <a:off x="5465390" y="43458"/>
              <a:ext cx="333426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$450,000,000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Rectangle 47"/>
            <p:cNvSpPr>
              <a:spLocks noChangeArrowheads="1"/>
            </p:cNvSpPr>
            <p:nvPr/>
          </p:nvSpPr>
          <p:spPr bwMode="auto">
            <a:xfrm>
              <a:off x="5418379" y="352902"/>
              <a:ext cx="450444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Acquisition by</a:t>
              </a:r>
              <a:endParaRPr lang="en-US" dirty="0">
                <a:solidFill>
                  <a:srgbClr val="000000"/>
                </a:solidFill>
                <a:latin typeface="ScalaSans-Regular" pitchFamily="2" charset="0"/>
              </a:endParaRPr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5592302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2014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8" y="2352927"/>
            <a:ext cx="581228" cy="22204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06" y="3550048"/>
            <a:ext cx="581228" cy="22204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72" y="2354065"/>
            <a:ext cx="581228" cy="22204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82" y="3542169"/>
            <a:ext cx="581228" cy="22204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92" y="4804613"/>
            <a:ext cx="581228" cy="22204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47" y="4754720"/>
            <a:ext cx="581228" cy="22204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22" y="2311696"/>
            <a:ext cx="581228" cy="2220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2" y="3545408"/>
            <a:ext cx="581228" cy="222048"/>
          </a:xfrm>
          <a:prstGeom prst="rect">
            <a:avLst/>
          </a:prstGeom>
        </p:spPr>
      </p:pic>
      <p:grpSp>
        <p:nvGrpSpPr>
          <p:cNvPr id="74" name="Group 211"/>
          <p:cNvGrpSpPr/>
          <p:nvPr/>
        </p:nvGrpSpPr>
        <p:grpSpPr>
          <a:xfrm>
            <a:off x="3950521" y="3332990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75" name="Rectangle 74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76" name="Rectangle 46"/>
            <p:cNvSpPr>
              <a:spLocks noChangeArrowheads="1"/>
            </p:cNvSpPr>
            <p:nvPr/>
          </p:nvSpPr>
          <p:spPr bwMode="auto">
            <a:xfrm>
              <a:off x="5489581" y="25528"/>
              <a:ext cx="302968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$21,800,000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" name="Rectangle 48"/>
            <p:cNvSpPr>
              <a:spLocks noChangeArrowheads="1"/>
            </p:cNvSpPr>
            <p:nvPr/>
          </p:nvSpPr>
          <p:spPr bwMode="auto">
            <a:xfrm>
              <a:off x="5592303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2013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8" name="Group 216"/>
          <p:cNvGrpSpPr/>
          <p:nvPr/>
        </p:nvGrpSpPr>
        <p:grpSpPr>
          <a:xfrm>
            <a:off x="351071" y="4563454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79" name="Rectangle 78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46"/>
            <p:cNvSpPr>
              <a:spLocks noChangeArrowheads="1"/>
            </p:cNvSpPr>
            <p:nvPr/>
          </p:nvSpPr>
          <p:spPr bwMode="auto">
            <a:xfrm>
              <a:off x="5483319" y="34493"/>
              <a:ext cx="333425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$348,000,000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" name="Rectangle 48"/>
            <p:cNvSpPr>
              <a:spLocks noChangeArrowheads="1"/>
            </p:cNvSpPr>
            <p:nvPr/>
          </p:nvSpPr>
          <p:spPr bwMode="auto">
            <a:xfrm>
              <a:off x="5592303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2013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2" name="Group 226"/>
          <p:cNvGrpSpPr/>
          <p:nvPr/>
        </p:nvGrpSpPr>
        <p:grpSpPr>
          <a:xfrm>
            <a:off x="3935628" y="4566576"/>
            <a:ext cx="1130117" cy="1175115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83" name="Rectangle 82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84" name="Rectangle 46"/>
            <p:cNvSpPr>
              <a:spLocks noChangeArrowheads="1"/>
            </p:cNvSpPr>
            <p:nvPr/>
          </p:nvSpPr>
          <p:spPr bwMode="auto">
            <a:xfrm>
              <a:off x="5451913" y="25528"/>
              <a:ext cx="378309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$1,800,000,000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>
              <a:off x="5592302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2013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66" y="3553343"/>
            <a:ext cx="581228" cy="22204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5" y="4775928"/>
            <a:ext cx="581228" cy="22204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1" y="4800078"/>
            <a:ext cx="577892" cy="220773"/>
          </a:xfrm>
          <a:prstGeom prst="rect">
            <a:avLst/>
          </a:prstGeom>
        </p:spPr>
      </p:pic>
      <p:sp>
        <p:nvSpPr>
          <p:cNvPr id="89" name="Rectangle 47"/>
          <p:cNvSpPr>
            <a:spLocks noChangeArrowheads="1"/>
          </p:cNvSpPr>
          <p:nvPr/>
        </p:nvSpPr>
        <p:spPr bwMode="auto">
          <a:xfrm>
            <a:off x="1606561" y="2651656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90" name="Rectangle 47"/>
          <p:cNvSpPr>
            <a:spLocks noChangeArrowheads="1"/>
          </p:cNvSpPr>
          <p:nvPr/>
        </p:nvSpPr>
        <p:spPr bwMode="auto">
          <a:xfrm>
            <a:off x="3987411" y="2658831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91" name="Rectangle 47"/>
          <p:cNvSpPr>
            <a:spLocks noChangeArrowheads="1"/>
          </p:cNvSpPr>
          <p:nvPr/>
        </p:nvSpPr>
        <p:spPr bwMode="auto">
          <a:xfrm>
            <a:off x="2780136" y="5143441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92" name="Rectangle 47"/>
          <p:cNvSpPr>
            <a:spLocks noChangeArrowheads="1"/>
          </p:cNvSpPr>
          <p:nvPr/>
        </p:nvSpPr>
        <p:spPr bwMode="auto">
          <a:xfrm>
            <a:off x="402210" y="3892544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93" name="Rectangle 47"/>
          <p:cNvSpPr>
            <a:spLocks noChangeArrowheads="1"/>
          </p:cNvSpPr>
          <p:nvPr/>
        </p:nvSpPr>
        <p:spPr bwMode="auto">
          <a:xfrm>
            <a:off x="1619365" y="5151099"/>
            <a:ext cx="98208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94" name="Rectangle 47"/>
          <p:cNvSpPr>
            <a:spLocks noChangeArrowheads="1"/>
          </p:cNvSpPr>
          <p:nvPr/>
        </p:nvSpPr>
        <p:spPr bwMode="auto">
          <a:xfrm>
            <a:off x="2799570" y="3914895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95" name="Rectangle 47"/>
          <p:cNvSpPr>
            <a:spLocks noChangeArrowheads="1"/>
          </p:cNvSpPr>
          <p:nvPr/>
        </p:nvSpPr>
        <p:spPr bwMode="auto">
          <a:xfrm>
            <a:off x="1605294" y="3914895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96" name="Rectangle 47"/>
          <p:cNvSpPr>
            <a:spLocks noChangeArrowheads="1"/>
          </p:cNvSpPr>
          <p:nvPr/>
        </p:nvSpPr>
        <p:spPr bwMode="auto">
          <a:xfrm>
            <a:off x="3993154" y="3913678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97" name="Rectangle 47"/>
          <p:cNvSpPr>
            <a:spLocks noChangeArrowheads="1"/>
          </p:cNvSpPr>
          <p:nvPr/>
        </p:nvSpPr>
        <p:spPr bwMode="auto">
          <a:xfrm>
            <a:off x="393704" y="5144142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3978261" y="5141748"/>
            <a:ext cx="1044851" cy="1150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Strategic Alliance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pic>
        <p:nvPicPr>
          <p:cNvPr id="99" name="Picture 98" descr="shir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733" y="4080120"/>
            <a:ext cx="505804" cy="13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07" y="5377422"/>
            <a:ext cx="961596" cy="1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60"/>
          <a:stretch/>
        </p:blipFill>
        <p:spPr bwMode="auto">
          <a:xfrm>
            <a:off x="740284" y="5174799"/>
            <a:ext cx="351691" cy="5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56235" y="5307845"/>
            <a:ext cx="488903" cy="245274"/>
          </a:xfrm>
          <a:prstGeom prst="rect">
            <a:avLst/>
          </a:prstGeom>
        </p:spPr>
      </p:pic>
      <p:pic>
        <p:nvPicPr>
          <p:cNvPr id="103" name="Picture 2" descr="Wyeth Logo">
            <a:hlinkClick r:id="rId9" tooltip="Welcome to Wyeth.com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5756" y="2846407"/>
            <a:ext cx="468160" cy="17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4" descr="Miragen Therapeutics Pictur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11" y="4074852"/>
            <a:ext cx="515418" cy="2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 descr="Isarna Therapeutics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59" y="5324425"/>
            <a:ext cx="533205" cy="2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RaNA Therapeutics 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25039" r="11185" b="26786"/>
          <a:stretch/>
        </p:blipFill>
        <p:spPr bwMode="auto">
          <a:xfrm>
            <a:off x="4211949" y="4088000"/>
            <a:ext cx="607261" cy="1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" descr="Enzon Pharmaceuticals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2" y="2864952"/>
            <a:ext cx="532099" cy="15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60"/>
          <a:stretch/>
        </p:blipFill>
        <p:spPr bwMode="auto">
          <a:xfrm>
            <a:off x="1953140" y="2691282"/>
            <a:ext cx="351691" cy="5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11" descr="pfizerLogo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66675" y="4058383"/>
            <a:ext cx="510642" cy="3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72" y="2299059"/>
            <a:ext cx="581228" cy="222048"/>
          </a:xfrm>
          <a:prstGeom prst="rect">
            <a:avLst/>
          </a:prstGeom>
        </p:spPr>
      </p:pic>
      <p:sp>
        <p:nvSpPr>
          <p:cNvPr id="111" name="Rectangle 47"/>
          <p:cNvSpPr>
            <a:spLocks noChangeArrowheads="1"/>
          </p:cNvSpPr>
          <p:nvPr/>
        </p:nvSpPr>
        <p:spPr bwMode="auto">
          <a:xfrm>
            <a:off x="5206174" y="2684856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Series B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112" name="Rectangle 48"/>
          <p:cNvSpPr>
            <a:spLocks noChangeArrowheads="1"/>
          </p:cNvSpPr>
          <p:nvPr/>
        </p:nvSpPr>
        <p:spPr bwMode="auto">
          <a:xfrm>
            <a:off x="1694277" y="3102813"/>
            <a:ext cx="869417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2007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48"/>
          <p:cNvSpPr>
            <a:spLocks noChangeArrowheads="1"/>
          </p:cNvSpPr>
          <p:nvPr/>
        </p:nvSpPr>
        <p:spPr bwMode="auto">
          <a:xfrm>
            <a:off x="4232011" y="3109988"/>
            <a:ext cx="555652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2008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4" name="Group 251"/>
          <p:cNvGrpSpPr/>
          <p:nvPr/>
        </p:nvGrpSpPr>
        <p:grpSpPr>
          <a:xfrm>
            <a:off x="6384492" y="2087562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115" name="Rectangle 114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46"/>
            <p:cNvSpPr>
              <a:spLocks noChangeArrowheads="1"/>
            </p:cNvSpPr>
            <p:nvPr/>
          </p:nvSpPr>
          <p:spPr bwMode="auto">
            <a:xfrm>
              <a:off x="5462685" y="25528"/>
              <a:ext cx="302968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$30,000,000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auto">
            <a:xfrm>
              <a:off x="5592304" y="803880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2007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8" name="Group 251"/>
          <p:cNvGrpSpPr/>
          <p:nvPr/>
        </p:nvGrpSpPr>
        <p:grpSpPr>
          <a:xfrm>
            <a:off x="5169411" y="3347592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119" name="Rectangle 118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58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46"/>
            <p:cNvSpPr>
              <a:spLocks noChangeArrowheads="1"/>
            </p:cNvSpPr>
            <p:nvPr/>
          </p:nvSpPr>
          <p:spPr bwMode="auto">
            <a:xfrm>
              <a:off x="5462685" y="25528"/>
              <a:ext cx="302968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$14,000,000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Rectangle 48"/>
            <p:cNvSpPr>
              <a:spLocks noChangeArrowheads="1"/>
            </p:cNvSpPr>
            <p:nvPr/>
          </p:nvSpPr>
          <p:spPr bwMode="auto">
            <a:xfrm>
              <a:off x="5592304" y="803880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2012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50" y="2302379"/>
            <a:ext cx="581228" cy="22204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99" y="3575670"/>
            <a:ext cx="581228" cy="222048"/>
          </a:xfrm>
          <a:prstGeom prst="rect">
            <a:avLst/>
          </a:prstGeom>
        </p:spPr>
      </p:pic>
      <p:sp>
        <p:nvSpPr>
          <p:cNvPr id="124" name="Rectangle 47"/>
          <p:cNvSpPr>
            <a:spLocks noChangeArrowheads="1"/>
          </p:cNvSpPr>
          <p:nvPr/>
        </p:nvSpPr>
        <p:spPr bwMode="auto">
          <a:xfrm>
            <a:off x="6408900" y="2663305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Series C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6392825" y="4597796"/>
            <a:ext cx="1130117" cy="1143895"/>
            <a:chOff x="6154166" y="4623363"/>
            <a:chExt cx="936000" cy="943200"/>
          </a:xfrm>
        </p:grpSpPr>
        <p:grpSp>
          <p:nvGrpSpPr>
            <p:cNvPr id="126" name="Group 251"/>
            <p:cNvGrpSpPr/>
            <p:nvPr/>
          </p:nvGrpSpPr>
          <p:grpSpPr>
            <a:xfrm>
              <a:off x="6154166" y="4623363"/>
              <a:ext cx="936000" cy="943200"/>
              <a:chOff x="5175912" y="0"/>
              <a:chExt cx="936000" cy="943200"/>
            </a:xfrm>
            <a:solidFill>
              <a:schemeClr val="bg1"/>
            </a:solidFill>
          </p:grpSpPr>
          <p:sp>
            <p:nvSpPr>
              <p:cNvPr id="128" name="Rectangle 127"/>
              <p:cNvSpPr/>
              <p:nvPr/>
            </p:nvSpPr>
            <p:spPr bwMode="auto">
              <a:xfrm>
                <a:off x="5175912" y="0"/>
                <a:ext cx="936000" cy="943200"/>
              </a:xfrm>
              <a:prstGeom prst="rect">
                <a:avLst/>
              </a:prstGeom>
              <a:grpFill/>
              <a:ln w="158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2458" tIns="51229" rIns="102458" bIns="51229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120775" eaLnBrk="0" hangingPunct="0">
                  <a:lnSpc>
                    <a:spcPct val="105000"/>
                  </a:lnSpc>
                </a:pPr>
                <a:endParaRPr lang="en-GB" sz="1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Rectangle 48"/>
              <p:cNvSpPr>
                <a:spLocks noChangeArrowheads="1"/>
              </p:cNvSpPr>
              <p:nvPr/>
            </p:nvSpPr>
            <p:spPr bwMode="auto">
              <a:xfrm>
                <a:off x="5592304" y="797056"/>
                <a:ext cx="102592" cy="923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 dirty="0" smtClean="0">
                    <a:solidFill>
                      <a:srgbClr val="000000"/>
                    </a:solidFill>
                    <a:latin typeface="ScalaSans-Regular" pitchFamily="2" charset="0"/>
                  </a:rPr>
                  <a:t>2016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7" name="Rectangle 47"/>
            <p:cNvSpPr>
              <a:spLocks noChangeArrowheads="1"/>
            </p:cNvSpPr>
            <p:nvPr/>
          </p:nvSpPr>
          <p:spPr bwMode="auto">
            <a:xfrm>
              <a:off x="6223999" y="5287705"/>
              <a:ext cx="814976" cy="923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US" sz="600" dirty="0" smtClean="0">
                  <a:solidFill>
                    <a:srgbClr val="000000"/>
                  </a:solidFill>
                  <a:latin typeface="ScalaSans-Regular" pitchFamily="2" charset="0"/>
                </a:rPr>
                <a:t>IPO </a:t>
              </a:r>
              <a:r>
                <a:rPr lang="en-US" sz="600" dirty="0">
                  <a:solidFill>
                    <a:srgbClr val="000000"/>
                  </a:solidFill>
                  <a:latin typeface="ScalaSans-Regular" pitchFamily="2" charset="0"/>
                </a:rPr>
                <a:t>at </a:t>
              </a:r>
              <a:r>
                <a:rPr lang="en-US" sz="600" dirty="0" smtClean="0">
                  <a:solidFill>
                    <a:srgbClr val="000000"/>
                  </a:solidFill>
                  <a:latin typeface="ScalaSans-Regular" pitchFamily="2" charset="0"/>
                </a:rPr>
                <a:t>AktieTorget</a:t>
              </a:r>
              <a:endParaRPr lang="en-US" sz="7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0" name="Rectangle 47"/>
          <p:cNvSpPr>
            <a:spLocks noChangeArrowheads="1"/>
          </p:cNvSpPr>
          <p:nvPr/>
        </p:nvSpPr>
        <p:spPr bwMode="auto">
          <a:xfrm>
            <a:off x="5254251" y="3936595"/>
            <a:ext cx="100860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Series D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grpSp>
        <p:nvGrpSpPr>
          <p:cNvPr id="131" name="Group 211"/>
          <p:cNvGrpSpPr/>
          <p:nvPr/>
        </p:nvGrpSpPr>
        <p:grpSpPr>
          <a:xfrm>
            <a:off x="2758204" y="2080287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Rectangle 46"/>
            <p:cNvSpPr>
              <a:spLocks noChangeArrowheads="1"/>
            </p:cNvSpPr>
            <p:nvPr/>
          </p:nvSpPr>
          <p:spPr bwMode="auto">
            <a:xfrm>
              <a:off x="5453515" y="25528"/>
              <a:ext cx="375104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$Not disclosed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4" name="Rectangle 48"/>
            <p:cNvSpPr>
              <a:spLocks noChangeArrowheads="1"/>
            </p:cNvSpPr>
            <p:nvPr/>
          </p:nvSpPr>
          <p:spPr bwMode="auto">
            <a:xfrm>
              <a:off x="5592303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2007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35" name="Picture 1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48" y="2300640"/>
            <a:ext cx="581228" cy="222048"/>
          </a:xfrm>
          <a:prstGeom prst="rect">
            <a:avLst/>
          </a:prstGeom>
        </p:spPr>
      </p:pic>
      <p:sp>
        <p:nvSpPr>
          <p:cNvPr id="136" name="Rectangle 47"/>
          <p:cNvSpPr>
            <a:spLocks noChangeArrowheads="1"/>
          </p:cNvSpPr>
          <p:nvPr/>
        </p:nvSpPr>
        <p:spPr bwMode="auto">
          <a:xfrm>
            <a:off x="2800837" y="2565798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Co-ownership &amp; License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sp>
        <p:nvSpPr>
          <p:cNvPr id="137" name="Rectangle 47"/>
          <p:cNvSpPr>
            <a:spLocks noChangeArrowheads="1"/>
          </p:cNvSpPr>
          <p:nvPr/>
        </p:nvSpPr>
        <p:spPr bwMode="auto">
          <a:xfrm>
            <a:off x="2800837" y="2746261"/>
            <a:ext cx="1044851" cy="11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Professor </a:t>
            </a:r>
            <a:r>
              <a:rPr lang="en-GB" sz="600" dirty="0" err="1" smtClean="0">
                <a:solidFill>
                  <a:srgbClr val="000000"/>
                </a:solidFill>
                <a:latin typeface="ScalaSans-Regular" pitchFamily="2" charset="0"/>
              </a:rPr>
              <a:t>Imanishi</a:t>
            </a:r>
            <a:r>
              <a:rPr lang="en-GB" sz="600" dirty="0" smtClean="0">
                <a:solidFill>
                  <a:srgbClr val="000000"/>
                </a:solidFill>
                <a:latin typeface="ScalaSans-Regular" pitchFamily="2" charset="0"/>
              </a:rPr>
              <a:t> &amp;</a:t>
            </a:r>
            <a:endParaRPr lang="en-US" dirty="0">
              <a:solidFill>
                <a:srgbClr val="000000"/>
              </a:solidFill>
              <a:latin typeface="ScalaSans-Regular" pitchFamily="2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62" y="3575324"/>
            <a:ext cx="581228" cy="22204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96358" y="3966847"/>
            <a:ext cx="491727" cy="246689"/>
          </a:xfrm>
          <a:prstGeom prst="rect">
            <a:avLst/>
          </a:prstGeom>
        </p:spPr>
      </p:pic>
      <p:grpSp>
        <p:nvGrpSpPr>
          <p:cNvPr id="140" name="Group 69"/>
          <p:cNvGrpSpPr/>
          <p:nvPr/>
        </p:nvGrpSpPr>
        <p:grpSpPr>
          <a:xfrm>
            <a:off x="7587087" y="2091096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141" name="Rectangle 140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grp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142" name="Rectangle 46"/>
            <p:cNvSpPr>
              <a:spLocks noChangeArrowheads="1"/>
            </p:cNvSpPr>
            <p:nvPr/>
          </p:nvSpPr>
          <p:spPr bwMode="auto">
            <a:xfrm>
              <a:off x="5462484" y="52423"/>
              <a:ext cx="375104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$Not disclosed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Rectangle 47"/>
            <p:cNvSpPr>
              <a:spLocks noChangeArrowheads="1"/>
            </p:cNvSpPr>
            <p:nvPr/>
          </p:nvSpPr>
          <p:spPr bwMode="auto">
            <a:xfrm>
              <a:off x="5205173" y="454009"/>
              <a:ext cx="865380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Acquisition of 8 drugs</a:t>
              </a:r>
              <a:endParaRPr lang="en-US" dirty="0">
                <a:solidFill>
                  <a:srgbClr val="000000"/>
                </a:solidFill>
                <a:latin typeface="ScalaSans-Regular" pitchFamily="2" charset="0"/>
              </a:endParaRPr>
            </a:p>
          </p:txBody>
        </p:sp>
        <p:sp>
          <p:nvSpPr>
            <p:cNvPr id="144" name="Rectangle 48"/>
            <p:cNvSpPr>
              <a:spLocks noChangeArrowheads="1"/>
            </p:cNvSpPr>
            <p:nvPr/>
          </p:nvSpPr>
          <p:spPr bwMode="auto">
            <a:xfrm>
              <a:off x="5415743" y="814986"/>
              <a:ext cx="460209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2013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45" name="Picture 1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15" y="2361274"/>
            <a:ext cx="581228" cy="222048"/>
          </a:xfrm>
          <a:prstGeom prst="rect">
            <a:avLst/>
          </a:prstGeom>
        </p:spPr>
      </p:pic>
      <p:pic>
        <p:nvPicPr>
          <p:cNvPr id="146" name="Picture 10" descr="Enzon Pharmaceuticals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514" y="2873298"/>
            <a:ext cx="532099" cy="15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0" descr="http://henma-publishing.nl/wp-content/uploads/2013/08/GildeHealthcare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18581" r="16793" b="23189"/>
          <a:stretch/>
        </p:blipFill>
        <p:spPr bwMode="auto">
          <a:xfrm>
            <a:off x="5442363" y="4145890"/>
            <a:ext cx="207368" cy="1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2" descr="http://www.argen-x.com/uploads/images/Forbio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88" y="4276537"/>
            <a:ext cx="202538" cy="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4" descr="http://write2market.com/wp-content/uploads/Seventure-logo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79" y="4026827"/>
            <a:ext cx="186419" cy="1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6" descr="http://www.novo.dk/sites/default/files/images/novo_logo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50" y="4048770"/>
            <a:ext cx="154559" cy="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8" descr="http://www.trunoc.de/pics/logo-global-lifescience-ventures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44" y="4145890"/>
            <a:ext cx="184588" cy="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30" descr="Sunstone Capital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21" y="4049740"/>
            <a:ext cx="171991" cy="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32" descr="Pfizer Logo, Before and After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5" t="13704" r="1609" b="18985"/>
          <a:stretch/>
        </p:blipFill>
        <p:spPr bwMode="auto">
          <a:xfrm>
            <a:off x="5879246" y="4257721"/>
            <a:ext cx="143099" cy="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34" descr="Log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40" y="4166242"/>
            <a:ext cx="129762" cy="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http://img2.findthebest.com/sites/default/files/231/media/images/Innovations_Kapital_595228_i0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60" y="4276537"/>
            <a:ext cx="179548" cy="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2" descr="http://www.argen-x.com/uploads/images/Forbio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09" y="3014084"/>
            <a:ext cx="202538" cy="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4" descr="http://write2market.com/wp-content/uploads/Seventure-logo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00" y="2764374"/>
            <a:ext cx="186419" cy="1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6" descr="http://www.novo.dk/sites/default/files/images/novo_logo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71" y="2786318"/>
            <a:ext cx="154559" cy="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8" descr="http://www.trunoc.de/pics/logo-global-lifescience-ventures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65" y="2883437"/>
            <a:ext cx="184588" cy="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30" descr="Sunstone Capital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2" y="2787287"/>
            <a:ext cx="171991" cy="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32" descr="Pfizer Logo, Before and After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5" t="13704" r="1609" b="18985"/>
          <a:stretch/>
        </p:blipFill>
        <p:spPr bwMode="auto">
          <a:xfrm>
            <a:off x="5915968" y="2995268"/>
            <a:ext cx="143099" cy="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34" descr="Log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62" y="2903789"/>
            <a:ext cx="129762" cy="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http://img2.findthebest.com/sites/default/files/231/media/images/Innovations_Kapital_595228_i0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82" y="3014084"/>
            <a:ext cx="179548" cy="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0" descr="http://henma-publishing.nl/wp-content/uploads/2013/08/GildeHealthcare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18581" r="16793" b="23189"/>
          <a:stretch/>
        </p:blipFill>
        <p:spPr bwMode="auto">
          <a:xfrm>
            <a:off x="6642949" y="2872599"/>
            <a:ext cx="207368" cy="1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2" descr="http://www.argen-x.com/uploads/images/Forbion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73" y="3013209"/>
            <a:ext cx="202538" cy="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4" descr="http://write2market.com/wp-content/uploads/Seventure-logo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65" y="2753536"/>
            <a:ext cx="186419" cy="1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6" descr="http://www.novo.dk/sites/default/files/images/novo_logo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35" y="2775480"/>
            <a:ext cx="154559" cy="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8" descr="http://www.trunoc.de/pics/logo-global-lifescience-ventures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30" y="2872599"/>
            <a:ext cx="184588" cy="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30" descr="Sunstone Capital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06" y="2776450"/>
            <a:ext cx="171991" cy="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32" descr="Pfizer Logo, Before and After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5" t="13704" r="1609" b="18985"/>
          <a:stretch/>
        </p:blipFill>
        <p:spPr bwMode="auto">
          <a:xfrm>
            <a:off x="7079832" y="2994393"/>
            <a:ext cx="143099" cy="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34" descr="Log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26" y="2892952"/>
            <a:ext cx="129762" cy="6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" descr="http://img2.findthebest.com/sites/default/files/231/media/images/Innovations_Kapital_595228_i0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46" y="3013209"/>
            <a:ext cx="179548" cy="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60"/>
          <a:stretch/>
        </p:blipFill>
        <p:spPr bwMode="auto">
          <a:xfrm>
            <a:off x="5533935" y="2880456"/>
            <a:ext cx="102075" cy="17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Billede 1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982360" y="2926723"/>
            <a:ext cx="681804" cy="180463"/>
          </a:xfrm>
          <a:prstGeom prst="rect">
            <a:avLst/>
          </a:prstGeom>
        </p:spPr>
      </p:pic>
      <p:grpSp>
        <p:nvGrpSpPr>
          <p:cNvPr id="175" name="Group 211"/>
          <p:cNvGrpSpPr/>
          <p:nvPr/>
        </p:nvGrpSpPr>
        <p:grpSpPr>
          <a:xfrm>
            <a:off x="1556042" y="2082749"/>
            <a:ext cx="1130117" cy="1181899"/>
            <a:chOff x="5175912" y="0"/>
            <a:chExt cx="936000" cy="943200"/>
          </a:xfrm>
          <a:solidFill>
            <a:schemeClr val="bg1"/>
          </a:solidFill>
        </p:grpSpPr>
        <p:sp>
          <p:nvSpPr>
            <p:cNvPr id="176" name="Rectangle 175"/>
            <p:cNvSpPr/>
            <p:nvPr/>
          </p:nvSpPr>
          <p:spPr bwMode="auto">
            <a:xfrm>
              <a:off x="5175912" y="0"/>
              <a:ext cx="936000" cy="943200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2458" tIns="51229" rIns="102458" bIns="5122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0775" eaLnBrk="0" hangingPunct="0">
                <a:lnSpc>
                  <a:spcPct val="105000"/>
                </a:lnSpc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177" name="Rectangle 46"/>
            <p:cNvSpPr>
              <a:spLocks noChangeArrowheads="1"/>
            </p:cNvSpPr>
            <p:nvPr/>
          </p:nvSpPr>
          <p:spPr bwMode="auto">
            <a:xfrm>
              <a:off x="5474357" y="25528"/>
              <a:ext cx="333426" cy="1077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000000"/>
                  </a:solidFill>
                  <a:latin typeface="ScalaSans-Regular" pitchFamily="2" charset="0"/>
                </a:rPr>
                <a:t>$700,000,000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8" name="Rectangle 48"/>
            <p:cNvSpPr>
              <a:spLocks noChangeArrowheads="1"/>
            </p:cNvSpPr>
            <p:nvPr/>
          </p:nvSpPr>
          <p:spPr bwMode="auto">
            <a:xfrm>
              <a:off x="5592303" y="806021"/>
              <a:ext cx="102592" cy="923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2007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79" name="Picture 17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4" y="4890882"/>
            <a:ext cx="543331" cy="238087"/>
          </a:xfrm>
          <a:prstGeom prst="rect">
            <a:avLst/>
          </a:prstGeom>
        </p:spPr>
      </p:pic>
      <p:grpSp>
        <p:nvGrpSpPr>
          <p:cNvPr id="180" name="Group 179"/>
          <p:cNvGrpSpPr/>
          <p:nvPr/>
        </p:nvGrpSpPr>
        <p:grpSpPr>
          <a:xfrm>
            <a:off x="5176173" y="4594366"/>
            <a:ext cx="1130117" cy="1147325"/>
            <a:chOff x="6154166" y="4623363"/>
            <a:chExt cx="936000" cy="943200"/>
          </a:xfrm>
        </p:grpSpPr>
        <p:grpSp>
          <p:nvGrpSpPr>
            <p:cNvPr id="181" name="Group 251"/>
            <p:cNvGrpSpPr/>
            <p:nvPr/>
          </p:nvGrpSpPr>
          <p:grpSpPr>
            <a:xfrm>
              <a:off x="6154166" y="4623363"/>
              <a:ext cx="936000" cy="943200"/>
              <a:chOff x="5175912" y="0"/>
              <a:chExt cx="936000" cy="943200"/>
            </a:xfrm>
            <a:solidFill>
              <a:schemeClr val="bg1"/>
            </a:solidFill>
          </p:grpSpPr>
          <p:sp>
            <p:nvSpPr>
              <p:cNvPr id="184" name="Rectangle 183"/>
              <p:cNvSpPr/>
              <p:nvPr/>
            </p:nvSpPr>
            <p:spPr bwMode="auto">
              <a:xfrm>
                <a:off x="5175912" y="0"/>
                <a:ext cx="936000" cy="943200"/>
              </a:xfrm>
              <a:prstGeom prst="rect">
                <a:avLst/>
              </a:prstGeom>
              <a:grpFill/>
              <a:ln w="158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2458" tIns="51229" rIns="102458" bIns="51229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120775" eaLnBrk="0" hangingPunct="0">
                  <a:lnSpc>
                    <a:spcPct val="105000"/>
                  </a:lnSpc>
                </a:pPr>
                <a:endParaRPr lang="en-GB" sz="1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Rectangle 46"/>
              <p:cNvSpPr>
                <a:spLocks noChangeArrowheads="1"/>
              </p:cNvSpPr>
              <p:nvPr/>
            </p:nvSpPr>
            <p:spPr bwMode="auto">
              <a:xfrm>
                <a:off x="5224237" y="25527"/>
                <a:ext cx="847992" cy="107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sz="700" b="1" dirty="0" smtClean="0">
                    <a:solidFill>
                      <a:srgbClr val="000000"/>
                    </a:solidFill>
                    <a:latin typeface="ScalaSans-Regular" pitchFamily="2" charset="0"/>
                  </a:rPr>
                  <a:t>F-1 Prepared</a:t>
                </a:r>
                <a:endParaRPr lang="en-US" sz="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>
                <a:off x="5592304" y="797056"/>
                <a:ext cx="102592" cy="923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sz="600" dirty="0" smtClean="0">
                    <a:solidFill>
                      <a:srgbClr val="000000"/>
                    </a:solidFill>
                    <a:latin typeface="ScalaSans-Regular" pitchFamily="2" charset="0"/>
                  </a:rPr>
                  <a:t>2014</a:t>
                </a: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963" y="4810411"/>
              <a:ext cx="481392" cy="177203"/>
            </a:xfrm>
            <a:prstGeom prst="rect">
              <a:avLst/>
            </a:prstGeom>
          </p:spPr>
        </p:pic>
        <p:sp>
          <p:nvSpPr>
            <p:cNvPr id="183" name="Rectangle 47"/>
            <p:cNvSpPr>
              <a:spLocks noChangeArrowheads="1"/>
            </p:cNvSpPr>
            <p:nvPr/>
          </p:nvSpPr>
          <p:spPr bwMode="auto">
            <a:xfrm>
              <a:off x="6223999" y="5195372"/>
              <a:ext cx="814976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ctr"/>
              <a:r>
                <a:rPr lang="en-US" sz="600" dirty="0">
                  <a:solidFill>
                    <a:srgbClr val="000000"/>
                  </a:solidFill>
                  <a:latin typeface="ScalaSans-Regular" pitchFamily="2" charset="0"/>
                </a:rPr>
                <a:t>Preparation for IPO at </a:t>
              </a:r>
              <a:r>
                <a:rPr lang="en-US" sz="600" dirty="0" smtClean="0">
                  <a:solidFill>
                    <a:srgbClr val="000000"/>
                  </a:solidFill>
                  <a:latin typeface="ScalaSans-Regular" pitchFamily="2" charset="0"/>
                </a:rPr>
                <a:t>NASDAQ</a:t>
              </a:r>
            </a:p>
            <a:p>
              <a:pPr algn="ctr"/>
              <a:r>
                <a:rPr lang="en-GB" sz="600" dirty="0">
                  <a:solidFill>
                    <a:srgbClr val="000000"/>
                  </a:solidFill>
                  <a:latin typeface="ScalaSans-Regular" pitchFamily="2" charset="0"/>
                </a:rPr>
                <a:t>Dual Track / M&amp;A by </a:t>
              </a:r>
              <a:r>
                <a:rPr lang="en-GB" sz="600" dirty="0" smtClean="0">
                  <a:solidFill>
                    <a:srgbClr val="000000"/>
                  </a:solidFill>
                  <a:latin typeface="ScalaSans-Regular" pitchFamily="2" charset="0"/>
                </a:rPr>
                <a:t>Roche</a:t>
              </a:r>
              <a:endParaRPr lang="en-US" sz="7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7" name="Rectangle 46"/>
          <p:cNvSpPr>
            <a:spLocks noChangeArrowheads="1"/>
          </p:cNvSpPr>
          <p:nvPr/>
        </p:nvSpPr>
        <p:spPr bwMode="auto">
          <a:xfrm>
            <a:off x="6789875" y="4696987"/>
            <a:ext cx="329026" cy="13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700" b="1" dirty="0" smtClean="0">
                <a:solidFill>
                  <a:srgbClr val="000000"/>
                </a:solidFill>
                <a:latin typeface="ScalaSans-Regular" pitchFamily="2" charset="0"/>
              </a:rPr>
              <a:t>$4,000,000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79943" y="78228"/>
            <a:ext cx="2450804" cy="286537"/>
          </a:xfrm>
          <a:prstGeom prst="rect">
            <a:avLst/>
          </a:prstGeom>
        </p:spPr>
      </p:pic>
      <p:sp>
        <p:nvSpPr>
          <p:cNvPr id="188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419194" y="6309320"/>
            <a:ext cx="545294" cy="365125"/>
          </a:xfrm>
        </p:spPr>
        <p:txBody>
          <a:bodyPr/>
          <a:lstStyle/>
          <a:p>
            <a:r>
              <a:rPr lang="da-DK" dirty="0" smtClean="0"/>
              <a:t>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13668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>
                <a:cs typeface="Arial" panose="020B0604020202020204" pitchFamily="34" charset="0"/>
              </a:rPr>
              <a:t>Thomas Jonassen, MD, Forskningsdirektör</a:t>
            </a:r>
            <a:endParaRPr lang="en-GB" sz="24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24262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dirty="0" smtClean="0">
                <a:solidFill>
                  <a:srgbClr val="000000"/>
                </a:solidFill>
              </a:rPr>
              <a:t>Akademiska positioner associerad professor Köpenhamns Universitet och </a:t>
            </a:r>
            <a:r>
              <a:rPr lang="sv-SE" dirty="0">
                <a:solidFill>
                  <a:srgbClr val="000000"/>
                </a:solidFill>
              </a:rPr>
              <a:t>v</a:t>
            </a:r>
            <a:r>
              <a:rPr lang="sv-SE" dirty="0" smtClean="0">
                <a:solidFill>
                  <a:srgbClr val="000000"/>
                </a:solidFill>
              </a:rPr>
              <a:t>isiting Professor WHRI, Barts och the London School of Medicine. Fler än 50 vetenskapeliga publikationer och sex godkända patent (EU och USA). </a:t>
            </a:r>
          </a:p>
          <a:p>
            <a:pPr>
              <a:defRPr/>
            </a:pPr>
            <a:endParaRPr lang="sv-SE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sv-SE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sv-SE" b="1" dirty="0" smtClean="0">
                <a:solidFill>
                  <a:srgbClr val="000000"/>
                </a:solidFill>
              </a:rPr>
              <a:t>Akademiska positioner</a:t>
            </a:r>
            <a:r>
              <a:rPr lang="sv-SE" b="1" dirty="0">
                <a:solidFill>
                  <a:srgbClr val="000000"/>
                </a:solidFill>
              </a:rPr>
              <a:t> </a:t>
            </a:r>
            <a:r>
              <a:rPr lang="sv-SE" b="1" dirty="0" smtClean="0">
                <a:solidFill>
                  <a:srgbClr val="000000"/>
                </a:solidFill>
              </a:rPr>
              <a:t>     Utvecklingsprojekt</a:t>
            </a:r>
            <a:r>
              <a:rPr lang="sv-SE" b="1" dirty="0">
                <a:solidFill>
                  <a:srgbClr val="000000"/>
                </a:solidFill>
              </a:rPr>
              <a:t>	</a:t>
            </a:r>
            <a:r>
              <a:rPr lang="sv-SE" b="1" dirty="0" smtClean="0">
                <a:solidFill>
                  <a:srgbClr val="000000"/>
                </a:solidFill>
              </a:rPr>
              <a:t>Forskningsdirektör	    Grundare</a:t>
            </a:r>
            <a:endParaRPr lang="da-DK" dirty="0"/>
          </a:p>
        </p:txBody>
      </p:sp>
      <p:pic>
        <p:nvPicPr>
          <p:cNvPr id="12" name="Bildobjekt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1625736" cy="851576"/>
          </a:xfrm>
          <a:prstGeom prst="rect">
            <a:avLst/>
          </a:prstGeom>
        </p:spPr>
      </p:pic>
      <p:sp>
        <p:nvSpPr>
          <p:cNvPr id="14" name="textruta 22"/>
          <p:cNvSpPr txBox="1"/>
          <p:nvPr/>
        </p:nvSpPr>
        <p:spPr>
          <a:xfrm>
            <a:off x="7164287" y="3851756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TXP      Pharma  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ktangel 23"/>
          <p:cNvSpPr/>
          <p:nvPr/>
        </p:nvSpPr>
        <p:spPr>
          <a:xfrm>
            <a:off x="5853579" y="3948801"/>
            <a:ext cx="158581" cy="1282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AutoShape 2" descr="Billedresultat for pnn medical logo"/>
          <p:cNvSpPr>
            <a:spLocks noChangeAspect="1" noChangeArrowheads="1"/>
          </p:cNvSpPr>
          <p:nvPr/>
        </p:nvSpPr>
        <p:spPr bwMode="auto">
          <a:xfrm>
            <a:off x="-31750" y="-136525"/>
            <a:ext cx="1495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" name="AutoShape 4" descr="Billedresultat for pnn medical logo"/>
          <p:cNvSpPr>
            <a:spLocks noChangeAspect="1" noChangeArrowheads="1"/>
          </p:cNvSpPr>
          <p:nvPr/>
        </p:nvSpPr>
        <p:spPr bwMode="auto">
          <a:xfrm>
            <a:off x="120650" y="15875"/>
            <a:ext cx="1495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AutoShape 6" descr="Billedresultat for pnn medical logo"/>
          <p:cNvSpPr>
            <a:spLocks noChangeAspect="1" noChangeArrowheads="1"/>
          </p:cNvSpPr>
          <p:nvPr/>
        </p:nvSpPr>
        <p:spPr bwMode="auto">
          <a:xfrm>
            <a:off x="273050" y="168275"/>
            <a:ext cx="14954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6" name="Bildobjekt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36" y="3068960"/>
            <a:ext cx="1625736" cy="851576"/>
          </a:xfrm>
          <a:prstGeom prst="rect">
            <a:avLst/>
          </a:prstGeom>
        </p:spPr>
      </p:pic>
      <p:pic>
        <p:nvPicPr>
          <p:cNvPr id="16" name="Billed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1828800" cy="8534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81425"/>
            <a:ext cx="2016224" cy="3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22"/>
          <p:cNvSpPr txBox="1"/>
          <p:nvPr/>
        </p:nvSpPr>
        <p:spPr>
          <a:xfrm>
            <a:off x="7236295" y="4427820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SynAct</a:t>
            </a: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Pharma  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Rektangel 23"/>
          <p:cNvSpPr/>
          <p:nvPr/>
        </p:nvSpPr>
        <p:spPr>
          <a:xfrm>
            <a:off x="7668344" y="3963206"/>
            <a:ext cx="158581" cy="1282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268" name="Picture 4" descr="Video Bo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88" y="3212976"/>
            <a:ext cx="1375420" cy="7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bbV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41" y="4365104"/>
            <a:ext cx="14382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Bildobjekt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88765"/>
            <a:ext cx="1586789" cy="700475"/>
          </a:xfrm>
          <a:prstGeom prst="rect">
            <a:avLst/>
          </a:prstGeom>
        </p:spPr>
      </p:pic>
      <p:sp>
        <p:nvSpPr>
          <p:cNvPr id="22" name="textruta 22"/>
          <p:cNvSpPr txBox="1"/>
          <p:nvPr/>
        </p:nvSpPr>
        <p:spPr>
          <a:xfrm>
            <a:off x="5364087" y="3851756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TXP      Pharma  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textruta 22"/>
          <p:cNvSpPr txBox="1"/>
          <p:nvPr/>
        </p:nvSpPr>
        <p:spPr>
          <a:xfrm>
            <a:off x="5364087" y="4427820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SynAct</a:t>
            </a: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Pharma  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15</a:t>
            </a:fld>
            <a:endParaRPr lang="da-D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942" y="137324"/>
            <a:ext cx="245080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100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89032" cy="1143000"/>
          </a:xfrm>
        </p:spPr>
        <p:txBody>
          <a:bodyPr>
            <a:normAutofit/>
          </a:bodyPr>
          <a:lstStyle/>
          <a:p>
            <a:r>
              <a:rPr lang="da-DK" sz="2400" dirty="0" smtClean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376208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SynAct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 - </a:t>
            </a:r>
            <a:r>
              <a:rPr lang="da-DK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  <a:endParaRPr lang="da-DK" sz="24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2564904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69970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Ny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plattformsteknik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unik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dubbel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verkningsmekanism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för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behandling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akuta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försämringar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vid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inflammatoriska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sjukdomar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Första</a:t>
            </a:r>
            <a:r>
              <a:rPr lang="da-DK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indikation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: Akut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försämring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(skov) av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psoriasisartrit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-&gt; stor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marknadspotential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AP1189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redo </a:t>
            </a: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för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kliniska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studier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beräknad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budget 57 MSEK): </a:t>
            </a:r>
          </a:p>
          <a:p>
            <a:pPr marL="1257300" lvl="2" indent="-342900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 data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H1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</a:t>
            </a:r>
          </a:p>
          <a:p>
            <a:pPr marL="1257300" lvl="2" indent="-342900">
              <a:spcAft>
                <a:spcPts val="1200"/>
              </a:spcAft>
              <a:buFont typeface="Arial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ll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Stark IP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godkända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substanspatent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USA, EU, Japan, Kina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v-SE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Dokumenterad </a:t>
            </a:r>
            <a:r>
              <a:rPr lang="sv-SE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erfarenhet </a:t>
            </a:r>
            <a:r>
              <a:rPr lang="sv-S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inom </a:t>
            </a:r>
            <a:r>
              <a:rPr lang="sv-S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området hos grundare </a:t>
            </a:r>
            <a:r>
              <a:rPr lang="sv-S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 </a:t>
            </a:r>
            <a:r>
              <a:rPr lang="sv-S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styrelse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Attraktiv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affärsmodell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stort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intresse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från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stora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läkemedelsbolagen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förvärva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projektet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efter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visad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klinisk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effekt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fas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II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23920" y="6356350"/>
            <a:ext cx="503584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424" y="116632"/>
            <a:ext cx="2450804" cy="286537"/>
          </a:xfrm>
          <a:prstGeom prst="rect">
            <a:avLst/>
          </a:prstGeom>
        </p:spPr>
      </p:pic>
      <p:sp>
        <p:nvSpPr>
          <p:cNvPr id="8" name="Rektangel 1"/>
          <p:cNvSpPr/>
          <p:nvPr/>
        </p:nvSpPr>
        <p:spPr>
          <a:xfrm>
            <a:off x="341276" y="5996146"/>
            <a:ext cx="85689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chemeClr val="tx2"/>
                </a:solidFill>
              </a:rPr>
              <a:t>SynAct</a:t>
            </a:r>
            <a:r>
              <a:rPr lang="en-US" b="1" i="1" dirty="0">
                <a:solidFill>
                  <a:schemeClr val="tx2"/>
                </a:solidFill>
              </a:rPr>
              <a:t> Pharma </a:t>
            </a:r>
            <a:r>
              <a:rPr lang="en-US" dirty="0" err="1">
                <a:solidFill>
                  <a:schemeClr val="tx2"/>
                </a:solidFill>
              </a:rPr>
              <a:t>genomför</a:t>
            </a:r>
            <a:r>
              <a:rPr lang="en-US" dirty="0">
                <a:solidFill>
                  <a:schemeClr val="tx2"/>
                </a:solidFill>
              </a:rPr>
              <a:t> nu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emission </a:t>
            </a:r>
            <a:r>
              <a:rPr lang="en-US" dirty="0" err="1">
                <a:solidFill>
                  <a:schemeClr val="tx2"/>
                </a:solidFill>
              </a:rPr>
              <a:t>av</a:t>
            </a:r>
            <a:r>
              <a:rPr lang="en-US" dirty="0">
                <a:solidFill>
                  <a:schemeClr val="tx2"/>
                </a:solidFill>
              </a:rPr>
              <a:t> units </a:t>
            </a:r>
            <a:r>
              <a:rPr lang="en-US" dirty="0" err="1">
                <a:solidFill>
                  <a:schemeClr val="tx2"/>
                </a:solidFill>
              </a:rPr>
              <a:t>inför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planerad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notering</a:t>
            </a:r>
            <a:r>
              <a:rPr lang="en-US" dirty="0">
                <a:solidFill>
                  <a:schemeClr val="tx2"/>
                </a:solidFill>
              </a:rPr>
              <a:t> på </a:t>
            </a:r>
            <a:r>
              <a:rPr lang="en-US" dirty="0" err="1" smtClean="0">
                <a:solidFill>
                  <a:schemeClr val="tx2"/>
                </a:solidFill>
              </a:rPr>
              <a:t>AktieTorget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961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</a:br>
            <a:endParaRPr lang="en-US" sz="2000" b="1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224736" cy="2376264"/>
          </a:xfrm>
        </p:spPr>
        <p:txBody>
          <a:bodyPr>
            <a:normAutofit fontScale="85000" lnSpcReduction="20000"/>
          </a:bodyPr>
          <a:lstStyle/>
          <a:p>
            <a:r>
              <a:rPr lang="da-DK" sz="1900" b="1" dirty="0" smtClean="0"/>
              <a:t>CEO, Jeppe Øvlesen </a:t>
            </a:r>
          </a:p>
          <a:p>
            <a:r>
              <a:rPr lang="da-DK" sz="1900" b="1" dirty="0" smtClean="0">
                <a:hlinkClick r:id="rId2"/>
              </a:rPr>
              <a:t>joo@synactpharma.com</a:t>
            </a:r>
            <a:endParaRPr lang="da-DK" sz="1900" b="1" dirty="0" smtClean="0"/>
          </a:p>
          <a:p>
            <a:r>
              <a:rPr lang="da-DK" sz="1900" b="1" dirty="0" smtClean="0"/>
              <a:t>Tel.: + 45 2844 7567</a:t>
            </a:r>
          </a:p>
          <a:p>
            <a:endParaRPr lang="da-DK" sz="1900" b="1" dirty="0"/>
          </a:p>
          <a:p>
            <a:r>
              <a:rPr lang="da-DK" sz="1900" b="1" dirty="0" smtClean="0"/>
              <a:t>CFO, Henrik Stage </a:t>
            </a:r>
          </a:p>
          <a:p>
            <a:r>
              <a:rPr lang="da-DK" sz="1900" b="1" dirty="0" smtClean="0">
                <a:hlinkClick r:id="rId3"/>
              </a:rPr>
              <a:t>hs@synactpharma.com</a:t>
            </a:r>
            <a:endParaRPr lang="da-DK" sz="1900" b="1" dirty="0" smtClean="0"/>
          </a:p>
          <a:p>
            <a:r>
              <a:rPr lang="da-DK" sz="1900" b="1" dirty="0" smtClean="0"/>
              <a:t>Tel.: 45 4026 0900</a:t>
            </a:r>
          </a:p>
          <a:p>
            <a:endParaRPr lang="da-DK" sz="1900" b="1" dirty="0"/>
          </a:p>
          <a:p>
            <a:r>
              <a:rPr lang="da-DK" sz="1900" b="1" dirty="0" smtClean="0"/>
              <a:t>www.synactpharma.com</a:t>
            </a:r>
            <a:endParaRPr lang="da-DK" sz="1900" b="1" dirty="0"/>
          </a:p>
          <a:p>
            <a:endParaRPr lang="da-DK" dirty="0"/>
          </a:p>
        </p:txBody>
      </p:sp>
      <p:pic>
        <p:nvPicPr>
          <p:cNvPr id="13314" name="E5E4720B-611B-4826-A509-509D9EEAA5A7" descr="0B583D15-6193-4B55-BF26-E1290C9FCE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83057"/>
            <a:ext cx="6336704" cy="101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81100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Appendix</a:t>
            </a:r>
            <a:b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GB" sz="28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425408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18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246" y="93972"/>
            <a:ext cx="245080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06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2400" dirty="0" smtClean="0">
                <a:cs typeface="Arial" panose="020B0604020202020204" pitchFamily="34" charset="0"/>
              </a:rPr>
              <a:t>SynAct Pharma – Listningsemissionen</a:t>
            </a:r>
            <a:endParaRPr lang="da-DK" sz="2400" dirty="0">
              <a:cs typeface="Arial" panose="020B0604020202020204" pitchFamily="34" charset="0"/>
            </a:endParaRPr>
          </a:p>
        </p:txBody>
      </p:sp>
      <p:sp>
        <p:nvSpPr>
          <p:cNvPr id="3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497416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19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98" y="101875"/>
            <a:ext cx="2450804" cy="28653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" y="1600200"/>
          <a:ext cx="8507288" cy="737396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70584"/>
                <a:gridCol w="6336704"/>
              </a:tblGrid>
              <a:tr h="365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6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Emissionen:</a:t>
                      </a:r>
                      <a:r>
                        <a:rPr lang="sv-SE" sz="16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effectLst/>
                        </a:rPr>
                        <a:t>Teckningsförbindelser: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effectLst/>
                        </a:rPr>
                        <a:t>Värdering: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Teckningstid</a:t>
                      </a:r>
                      <a:r>
                        <a:rPr lang="sv-SE" sz="1600" dirty="0">
                          <a:effectLst/>
                        </a:rPr>
                        <a:t>: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baseline="0" dirty="0" smtClean="0">
                          <a:effectLst/>
                        </a:rPr>
                        <a:t>32,3 MSEK (lägst 20 MSEK)</a:t>
                      </a:r>
                      <a:endParaRPr lang="sv-SE" sz="16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smtClean="0">
                          <a:effectLst/>
                        </a:rPr>
                        <a:t>16,4 MSEK (51%)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46,1 MSEK (pre-</a:t>
                      </a:r>
                      <a:r>
                        <a:rPr lang="sv-SE" sz="1600" dirty="0" err="1" smtClean="0">
                          <a:effectLst/>
                        </a:rPr>
                        <a:t>money</a:t>
                      </a:r>
                      <a:r>
                        <a:rPr lang="sv-SE" sz="16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24 </a:t>
                      </a:r>
                      <a:r>
                        <a:rPr lang="sv-SE" sz="1600" dirty="0">
                          <a:effectLst/>
                        </a:rPr>
                        <a:t>maj – 8 juni </a:t>
                      </a:r>
                      <a:r>
                        <a:rPr lang="sv-SE" sz="1600" dirty="0" smtClean="0">
                          <a:effectLst/>
                        </a:rPr>
                        <a:t>2016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</a:tr>
              <a:tr h="666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Teckningskurs</a:t>
                      </a:r>
                      <a:r>
                        <a:rPr lang="sv-SE" sz="1600" dirty="0" smtClean="0">
                          <a:effectLst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Uniträtt</a:t>
                      </a:r>
                      <a:r>
                        <a:rPr lang="sv-SE" sz="16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sv-SE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dirty="0">
                          <a:effectLst/>
                        </a:rPr>
                        <a:t>32,00 SEK per </a:t>
                      </a:r>
                      <a:r>
                        <a:rPr lang="sv-SE" sz="1600" dirty="0" err="1" smtClean="0">
                          <a:effectLst/>
                        </a:rPr>
                        <a:t>unit</a:t>
                      </a:r>
                      <a:r>
                        <a:rPr lang="sv-SE" sz="1600" baseline="0" dirty="0" smtClean="0">
                          <a:effectLst/>
                        </a:rPr>
                        <a:t> (</a:t>
                      </a:r>
                      <a:r>
                        <a:rPr lang="sv-SE" sz="1600" dirty="0" smtClean="0">
                          <a:effectLst/>
                        </a:rPr>
                        <a:t>6,40 </a:t>
                      </a:r>
                      <a:r>
                        <a:rPr lang="sv-SE" sz="1600" dirty="0">
                          <a:effectLst/>
                        </a:rPr>
                        <a:t>SEK per </a:t>
                      </a:r>
                      <a:r>
                        <a:rPr lang="sv-SE" sz="1600" dirty="0" smtClean="0">
                          <a:effectLst/>
                        </a:rPr>
                        <a:t>aktie)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1</a:t>
                      </a:r>
                      <a:r>
                        <a:rPr lang="sv-SE" sz="1600" baseline="0" dirty="0" smtClean="0">
                          <a:effectLst/>
                        </a:rPr>
                        <a:t> </a:t>
                      </a:r>
                      <a:r>
                        <a:rPr lang="sv-SE" sz="1600" baseline="0" dirty="0" err="1" smtClean="0">
                          <a:effectLst/>
                        </a:rPr>
                        <a:t>unit</a:t>
                      </a:r>
                      <a:r>
                        <a:rPr lang="sv-SE" sz="1600" baseline="0" dirty="0" smtClean="0">
                          <a:effectLst/>
                        </a:rPr>
                        <a:t> = 5 aktier + 2 TO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</a:tr>
              <a:tr h="2222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Första</a:t>
                      </a:r>
                      <a:r>
                        <a:rPr lang="sv-SE" sz="1600" baseline="0" dirty="0" smtClean="0">
                          <a:effectLst/>
                        </a:rPr>
                        <a:t> handelsdag:</a:t>
                      </a:r>
                      <a:endParaRPr lang="sv-S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baseline="0" dirty="0" smtClean="0">
                          <a:effectLst/>
                        </a:rPr>
                        <a:t>1 TO ger </a:t>
                      </a:r>
                      <a:r>
                        <a:rPr lang="sv-SE" sz="1600" dirty="0" smtClean="0">
                          <a:effectLst/>
                        </a:rPr>
                        <a:t>rätt</a:t>
                      </a:r>
                      <a:r>
                        <a:rPr lang="sv-SE" sz="1600" baseline="0" dirty="0" smtClean="0">
                          <a:effectLst/>
                        </a:rPr>
                        <a:t> teckna </a:t>
                      </a:r>
                      <a:r>
                        <a:rPr lang="sv-SE" sz="1600" dirty="0" smtClean="0">
                          <a:effectLst/>
                        </a:rPr>
                        <a:t>1 aktie för </a:t>
                      </a:r>
                      <a:r>
                        <a:rPr lang="sv-SE" sz="1600" smtClean="0">
                          <a:effectLst/>
                        </a:rPr>
                        <a:t>6,40 under perioden </a:t>
                      </a:r>
                      <a:r>
                        <a:rPr lang="sv-SE" sz="1600" baseline="0" smtClean="0">
                          <a:effectLst/>
                        </a:rPr>
                        <a:t>9-23 </a:t>
                      </a:r>
                      <a:r>
                        <a:rPr lang="sv-SE" sz="1600" baseline="0" dirty="0" smtClean="0">
                          <a:effectLst/>
                        </a:rPr>
                        <a:t>mars 2017</a:t>
                      </a:r>
                      <a:endParaRPr lang="sv-SE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1600" dirty="0" smtClean="0">
                          <a:effectLst/>
                        </a:rPr>
                        <a:t>11 juli 2016 på </a:t>
                      </a:r>
                      <a:r>
                        <a:rPr lang="sv-SE" sz="1600" dirty="0" err="1" smtClean="0">
                          <a:effectLst/>
                        </a:rPr>
                        <a:t>AktieTorget</a:t>
                      </a:r>
                      <a:endParaRPr lang="sv-SE" sz="1600" dirty="0" smtClean="0">
                        <a:effectLst/>
                      </a:endParaRPr>
                    </a:p>
                  </a:txBody>
                  <a:tcPr marL="40940" marR="40940" marT="0" marB="0"/>
                </a:tc>
              </a:tr>
              <a:tr h="666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</a:tr>
              <a:tr h="2222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</a:tr>
              <a:tr h="2222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</a:tr>
              <a:tr h="666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</a:tr>
              <a:tr h="444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</a:tr>
              <a:tr h="11595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sv-SE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40" marR="409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v-SE" sz="1600" dirty="0">
                        <a:effectLst/>
                      </a:endParaRPr>
                    </a:p>
                  </a:txBody>
                  <a:tcPr marL="40940" marR="409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436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89032" cy="1143000"/>
          </a:xfrm>
        </p:spPr>
        <p:txBody>
          <a:bodyPr>
            <a:normAutofit/>
          </a:bodyPr>
          <a:lstStyle/>
          <a:p>
            <a:r>
              <a:rPr lang="da-DK" sz="2400" dirty="0" smtClean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376208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SynAct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 - Introduktion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2564904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469970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Ny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plattformsteknik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unik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dubbel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verkningsmekanism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för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behandling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akuta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försämringar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vid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inflammatoriska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sjukdomar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Första</a:t>
            </a:r>
            <a:r>
              <a:rPr lang="da-DK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indikation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: Akut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försämring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(skov) av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psoriasisartrit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Stor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marknadspotential</a:t>
            </a:r>
            <a:endParaRPr lang="da-D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AP1189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redo </a:t>
            </a: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för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kliniska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studier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beräknad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budget 57 MSEK): </a:t>
            </a:r>
          </a:p>
          <a:p>
            <a:pPr marL="1257300" lvl="2" indent="-342900">
              <a:spcAft>
                <a:spcPts val="600"/>
              </a:spcAft>
              <a:buFont typeface="Arial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 data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H1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2017</a:t>
            </a:r>
          </a:p>
          <a:p>
            <a:pPr marL="1257300" lvl="2" indent="-342900">
              <a:spcAft>
                <a:spcPts val="1200"/>
              </a:spcAft>
              <a:buFont typeface="Arial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Fas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ll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Stark IP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godkända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substanspatent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USA, EU, Japan, Kina m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v-SE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Dokumenterad erfarenhet </a:t>
            </a:r>
            <a:r>
              <a:rPr lang="sv-S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inom </a:t>
            </a:r>
            <a:r>
              <a:rPr lang="sv-S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området hos grundare </a:t>
            </a:r>
            <a:r>
              <a:rPr lang="sv-S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 </a:t>
            </a:r>
            <a:r>
              <a:rPr lang="sv-S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styrelse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Attraktiv</a:t>
            </a:r>
            <a:r>
              <a:rPr lang="en-US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affärsmodell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stort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intresse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från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stora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läkemedelsbolagen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förvärva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projekt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efter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visad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klinisk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effekt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fas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II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395064" cy="365125"/>
          </a:xfrm>
        </p:spPr>
        <p:txBody>
          <a:bodyPr/>
          <a:lstStyle/>
          <a:p>
            <a:pPr algn="ctr"/>
            <a:fld id="{4734986F-A728-49E4-BE6A-505304C412FA}" type="slidenum">
              <a:rPr lang="da-DK" smtClean="0"/>
              <a:pPr algn="ctr"/>
              <a:t>2</a:t>
            </a:fld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424" y="116632"/>
            <a:ext cx="2450804" cy="286537"/>
          </a:xfrm>
          <a:prstGeom prst="rect">
            <a:avLst/>
          </a:prstGeom>
        </p:spPr>
      </p:pic>
      <p:sp>
        <p:nvSpPr>
          <p:cNvPr id="8" name="Rektangel 1"/>
          <p:cNvSpPr/>
          <p:nvPr/>
        </p:nvSpPr>
        <p:spPr>
          <a:xfrm>
            <a:off x="251520" y="5995577"/>
            <a:ext cx="8617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chemeClr val="tx2"/>
                </a:solidFill>
              </a:rPr>
              <a:t>SynAct</a:t>
            </a:r>
            <a:r>
              <a:rPr lang="en-US" b="1" i="1" dirty="0">
                <a:solidFill>
                  <a:schemeClr val="tx2"/>
                </a:solidFill>
              </a:rPr>
              <a:t> Pharma </a:t>
            </a:r>
            <a:r>
              <a:rPr lang="en-US" dirty="0" err="1">
                <a:solidFill>
                  <a:schemeClr val="tx2"/>
                </a:solidFill>
              </a:rPr>
              <a:t>genomför</a:t>
            </a:r>
            <a:r>
              <a:rPr lang="en-US" dirty="0">
                <a:solidFill>
                  <a:schemeClr val="tx2"/>
                </a:solidFill>
              </a:rPr>
              <a:t> nu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emission </a:t>
            </a:r>
            <a:r>
              <a:rPr lang="en-US" dirty="0" err="1">
                <a:solidFill>
                  <a:schemeClr val="tx2"/>
                </a:solidFill>
              </a:rPr>
              <a:t>av</a:t>
            </a:r>
            <a:r>
              <a:rPr lang="en-US" dirty="0">
                <a:solidFill>
                  <a:schemeClr val="tx2"/>
                </a:solidFill>
              </a:rPr>
              <a:t> units </a:t>
            </a:r>
            <a:r>
              <a:rPr lang="en-US" dirty="0" err="1">
                <a:solidFill>
                  <a:schemeClr val="tx2"/>
                </a:solidFill>
              </a:rPr>
              <a:t>inför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planerad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notering</a:t>
            </a:r>
            <a:r>
              <a:rPr lang="en-US" dirty="0">
                <a:solidFill>
                  <a:schemeClr val="tx2"/>
                </a:solidFill>
              </a:rPr>
              <a:t> på </a:t>
            </a:r>
            <a:r>
              <a:rPr lang="en-US" dirty="0" err="1" smtClean="0">
                <a:solidFill>
                  <a:schemeClr val="tx2"/>
                </a:solidFill>
              </a:rPr>
              <a:t>AktieTorget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869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2400" dirty="0" smtClean="0">
                <a:cs typeface="Arial" panose="020B0604020202020204" pitchFamily="34" charset="0"/>
              </a:rPr>
              <a:t>SynAct Pharma – Captable</a:t>
            </a:r>
            <a:endParaRPr lang="da-DK" sz="2400" dirty="0"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20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98" y="118127"/>
            <a:ext cx="2450804" cy="28653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7354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020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2400" dirty="0" smtClean="0">
                <a:cs typeface="Arial" panose="020B0604020202020204" pitchFamily="34" charset="0"/>
              </a:rPr>
              <a:t>SynAct Pharma - Finansiering</a:t>
            </a:r>
            <a:endParaRPr lang="da-DK" sz="2400" dirty="0">
              <a:cs typeface="Arial" panose="020B0604020202020204" pitchFamily="34" charset="0"/>
            </a:endParaRPr>
          </a:p>
        </p:txBody>
      </p:sp>
      <p:sp>
        <p:nvSpPr>
          <p:cNvPr id="18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425408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21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246" y="95443"/>
            <a:ext cx="2450804" cy="28653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" y="1556792"/>
            <a:ext cx="87773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1335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2400" dirty="0" smtClean="0">
                <a:cs typeface="Arial" panose="020B0604020202020204" pitchFamily="34" charset="0"/>
              </a:rPr>
              <a:t>SynAct Pharma – Budget 2016 – 2019</a:t>
            </a:r>
            <a:endParaRPr lang="da-DK" sz="2400" dirty="0">
              <a:cs typeface="Arial" panose="020B0604020202020204" pitchFamily="34" charset="0"/>
            </a:endParaRPr>
          </a:p>
        </p:txBody>
      </p:sp>
      <p:sp>
        <p:nvSpPr>
          <p:cNvPr id="18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22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98" y="85568"/>
            <a:ext cx="2450804" cy="28653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3528" y="1412776"/>
          <a:ext cx="7920879" cy="4248475"/>
        </p:xfrm>
        <a:graphic>
          <a:graphicData uri="http://schemas.openxmlformats.org/drawingml/2006/table">
            <a:tbl>
              <a:tblPr firstRow="1" bandRow="1"/>
              <a:tblGrid>
                <a:gridCol w="3064585"/>
                <a:gridCol w="985786"/>
                <a:gridCol w="1000487"/>
                <a:gridCol w="960709"/>
                <a:gridCol w="857807"/>
                <a:gridCol w="1051505"/>
              </a:tblGrid>
              <a:tr h="49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MSEK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2019   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</a:tr>
              <a:tr h="49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Patent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Forskning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och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utveckling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Fas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1- </a:t>
                      </a: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och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2-studie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7,8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37,2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Administrativa kostnader*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2,4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3,2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Betalning till CapNova**/Övrigt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15,9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17,2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3,2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55,4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Emissionskostnader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b="1" dirty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2,5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Totalt</a:t>
                      </a:r>
                      <a:r>
                        <a:rPr lang="en-US" sz="1400" b="1" dirty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ink. </a:t>
                      </a:r>
                      <a:r>
                        <a:rPr lang="en-US" sz="1400" b="1" dirty="0" err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emissionskostnader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F5496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57,9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0626" y="5805264"/>
            <a:ext cx="7056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 sz="9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*Omfattar bland annat löner, hyra, kostnader för revisorsuppdrag, resekostnader och försäkringskostnader.  </a:t>
            </a:r>
            <a:endParaRPr lang="en-US" altLang="en-U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en-US" sz="9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** För ytterligare information hänvisas till ”Väsentliga avtal” på sidan 35.</a:t>
            </a:r>
            <a:endParaRPr lang="sv-SE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2801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dirty="0" err="1" smtClean="0"/>
              <a:t>Psoriasisartrit</a:t>
            </a:r>
            <a:r>
              <a:rPr lang="en-GB" sz="2400" dirty="0" smtClean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dirty="0" smtClean="0"/>
              <a:t>–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kronisk</a:t>
            </a:r>
            <a:r>
              <a:rPr lang="en-GB" sz="2000" dirty="0" smtClean="0"/>
              <a:t> </a:t>
            </a:r>
            <a:r>
              <a:rPr lang="en-GB" sz="2000" dirty="0" err="1" smtClean="0"/>
              <a:t>inflammatorisk</a:t>
            </a:r>
            <a:r>
              <a:rPr lang="en-GB" sz="2000" dirty="0" smtClean="0"/>
              <a:t> </a:t>
            </a:r>
            <a:r>
              <a:rPr lang="en-GB" sz="2000" dirty="0" err="1" smtClean="0"/>
              <a:t>sjukdom</a:t>
            </a:r>
            <a:r>
              <a:rPr lang="en-GB" sz="2000" dirty="0" smtClean="0"/>
              <a:t> </a:t>
            </a:r>
            <a:r>
              <a:rPr lang="en-GB" sz="2000" dirty="0" err="1" smtClean="0"/>
              <a:t>som</a:t>
            </a:r>
            <a:r>
              <a:rPr lang="en-GB" sz="2000" dirty="0" smtClean="0"/>
              <a:t> </a:t>
            </a:r>
            <a:r>
              <a:rPr lang="en-GB" sz="2000" dirty="0" err="1" smtClean="0"/>
              <a:t>går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skov</a:t>
            </a:r>
            <a:endParaRPr lang="en-GB" sz="2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569424" y="6356350"/>
            <a:ext cx="323056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28" y="1268760"/>
            <a:ext cx="3343265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128" y="1485939"/>
            <a:ext cx="523697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miljoner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patienter 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psoriasis, en kronisk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inflamma-torisk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hudsjukdomen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2438" lvl="1" indent="-284163">
              <a:spcAft>
                <a:spcPts val="600"/>
              </a:spcAft>
              <a:buFont typeface="Arial" charset="0"/>
              <a:buChar char="•"/>
            </a:pP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av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dessa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får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c:a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30%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psoriasisartit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endParaRPr lang="da-DK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da-DK" sz="15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Symtom</a:t>
            </a:r>
            <a:r>
              <a:rPr lang="da-DK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lätta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besvär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någon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svårare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symtom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leder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systemiska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manifestationer som anemi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endParaRPr lang="da-DK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endParaRPr lang="da-DK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da-DK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Standardbehandling</a:t>
            </a:r>
            <a:r>
              <a:rPr lang="da-DK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0850" lvl="1" indent="-273050">
              <a:spcAft>
                <a:spcPts val="600"/>
              </a:spcAft>
              <a:buFont typeface="Arial" charset="0"/>
              <a:buChar char="•"/>
            </a:pP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nti-inflammatoriska</a:t>
            </a:r>
            <a:r>
              <a:rPr lang="da-DK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biologiska</a:t>
            </a:r>
            <a:r>
              <a:rPr lang="da-DK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da-DK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immundämpande</a:t>
            </a:r>
            <a:r>
              <a:rPr lang="da-DK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läkemedel</a:t>
            </a:r>
            <a:endParaRPr lang="da-DK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lvl="1" indent="-273050">
              <a:spcAft>
                <a:spcPts val="600"/>
              </a:spcAft>
              <a:buFont typeface="Arial" charset="0"/>
              <a:buChar char="•"/>
            </a:pP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många</a:t>
            </a:r>
            <a:r>
              <a:rPr lang="da-DK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patienter svarar </a:t>
            </a: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dåligt</a:t>
            </a:r>
            <a:r>
              <a:rPr lang="da-DK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da-DK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/eller får </a:t>
            </a: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besvärande</a:t>
            </a:r>
            <a:r>
              <a:rPr lang="da-DK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biverkningar</a:t>
            </a:r>
            <a:endParaRPr lang="da-DK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endParaRPr lang="da-DK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da-DK" sz="1500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Marknad</a:t>
            </a:r>
            <a:r>
              <a:rPr lang="da-DK" sz="15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a-DK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/>
              <a:t>Den </a:t>
            </a:r>
            <a:r>
              <a:rPr lang="sv-SE" sz="1600" dirty="0"/>
              <a:t>globala marknaden </a:t>
            </a:r>
            <a:r>
              <a:rPr lang="sv-SE" sz="1600" dirty="0" smtClean="0"/>
              <a:t>uppgår </a:t>
            </a:r>
            <a:r>
              <a:rPr lang="sv-SE" sz="1600" dirty="0"/>
              <a:t>idag till cirka 2,5 till 4 miljarder USD per år och förväntas </a:t>
            </a:r>
            <a:r>
              <a:rPr lang="sv-SE" sz="1600" dirty="0" smtClean="0"/>
              <a:t>växa</a:t>
            </a:r>
            <a:endParaRPr lang="sv-SE" sz="16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598" y="125760"/>
            <a:ext cx="2450804" cy="286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381328"/>
            <a:ext cx="4915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R</a:t>
            </a:r>
            <a:r>
              <a:rPr lang="sv-SE" sz="1200" dirty="0" smtClean="0"/>
              <a:t>eferens: Cowen Therapeutic Categories Outlook March 2016 and Novartis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1936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89032" cy="1143000"/>
          </a:xfrm>
        </p:spPr>
        <p:txBody>
          <a:bodyPr>
            <a:normAutofit/>
          </a:bodyPr>
          <a:lstStyle/>
          <a:p>
            <a:r>
              <a:rPr lang="da-DK" sz="2400" dirty="0" smtClean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447055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Den </a:t>
            </a:r>
            <a:r>
              <a:rPr lang="da-DK" sz="2400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da-DK" sz="2400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nflammatoriska</a:t>
            </a:r>
            <a:r>
              <a:rPr lang="da-DK" sz="24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a-DK" sz="24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processen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5564" y="2340461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416" y="6376243"/>
            <a:ext cx="395064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98" y="79382"/>
            <a:ext cx="2450804" cy="286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189" y="1268760"/>
            <a:ext cx="6131132" cy="2498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3717032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 smtClean="0"/>
              <a:t>A) Normal </a:t>
            </a:r>
            <a:r>
              <a:rPr lang="en-US" sz="1600" b="1" dirty="0" err="1" smtClean="0"/>
              <a:t>inflammationsprocess</a:t>
            </a:r>
            <a:r>
              <a:rPr lang="en-US" sz="1600" b="1" dirty="0" smtClean="0"/>
              <a:t>:</a:t>
            </a:r>
          </a:p>
          <a:p>
            <a:pPr marL="492125" indent="-225425">
              <a:spcAft>
                <a:spcPts val="300"/>
              </a:spcAft>
              <a:buFont typeface="+mj-lt"/>
              <a:buAutoNum type="arabicPeriod"/>
            </a:pPr>
            <a:r>
              <a:rPr lang="en-US" sz="1400" dirty="0" err="1"/>
              <a:t>K</a:t>
            </a:r>
            <a:r>
              <a:rPr lang="en-US" sz="1400" dirty="0" err="1" smtClean="0"/>
              <a:t>roppens</a:t>
            </a:r>
            <a:r>
              <a:rPr lang="en-US" sz="1400" dirty="0" smtClean="0"/>
              <a:t> </a:t>
            </a:r>
            <a:r>
              <a:rPr lang="en-US" sz="1400" dirty="0" err="1" smtClean="0"/>
              <a:t>svar</a:t>
            </a:r>
            <a:r>
              <a:rPr lang="en-US" sz="1400" dirty="0" smtClean="0"/>
              <a:t> </a:t>
            </a:r>
            <a:r>
              <a:rPr lang="en-US" sz="1400" dirty="0" err="1" smtClean="0"/>
              <a:t>på</a:t>
            </a:r>
            <a:r>
              <a:rPr lang="en-US" sz="1400" dirty="0" smtClean="0"/>
              <a:t> </a:t>
            </a:r>
            <a:r>
              <a:rPr lang="en-US" sz="1400" dirty="0" err="1" smtClean="0"/>
              <a:t>skada</a:t>
            </a:r>
            <a:r>
              <a:rPr lang="en-US" sz="1400" dirty="0" smtClean="0"/>
              <a:t> </a:t>
            </a:r>
            <a:r>
              <a:rPr lang="en-US" sz="1400" dirty="0" err="1" smtClean="0"/>
              <a:t>för</a:t>
            </a:r>
            <a:r>
              <a:rPr lang="en-US" sz="1400" dirty="0" smtClean="0"/>
              <a:t> </a:t>
            </a:r>
            <a:r>
              <a:rPr lang="en-US" sz="1400" dirty="0" err="1" smtClean="0"/>
              <a:t>att</a:t>
            </a:r>
            <a:r>
              <a:rPr lang="en-US" sz="1400" dirty="0" smtClean="0"/>
              <a:t> </a:t>
            </a:r>
            <a:r>
              <a:rPr lang="en-US" sz="1400" dirty="0" err="1" smtClean="0"/>
              <a:t>skydda</a:t>
            </a:r>
            <a:r>
              <a:rPr lang="en-US" sz="1400" dirty="0" smtClean="0"/>
              <a:t> </a:t>
            </a:r>
            <a:r>
              <a:rPr lang="en-US" sz="1400" dirty="0" err="1" smtClean="0"/>
              <a:t>vävnaden</a:t>
            </a:r>
            <a:endParaRPr lang="en-US" sz="1400" dirty="0" smtClean="0"/>
          </a:p>
          <a:p>
            <a:pPr marL="492125" indent="-225425">
              <a:spcAft>
                <a:spcPts val="300"/>
              </a:spcAft>
              <a:buFont typeface="+mj-lt"/>
              <a:buAutoNum type="arabicPeriod"/>
            </a:pPr>
            <a:r>
              <a:rPr lang="en-US" sz="1400" dirty="0" err="1" smtClean="0"/>
              <a:t>Specifika</a:t>
            </a:r>
            <a:r>
              <a:rPr lang="en-US" sz="1400" dirty="0" smtClean="0"/>
              <a:t> </a:t>
            </a:r>
            <a:r>
              <a:rPr lang="en-US" sz="1400" dirty="0" err="1" smtClean="0"/>
              <a:t>läknings</a:t>
            </a:r>
            <a:r>
              <a:rPr lang="en-US" sz="1400" dirty="0" smtClean="0"/>
              <a:t>-processer </a:t>
            </a:r>
            <a:r>
              <a:rPr lang="en-US" sz="1400" dirty="0" err="1" smtClean="0"/>
              <a:t>aktiveras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050" b="1" dirty="0" smtClean="0"/>
          </a:p>
          <a:p>
            <a:pPr>
              <a:spcAft>
                <a:spcPts val="300"/>
              </a:spcAft>
            </a:pPr>
            <a:r>
              <a:rPr lang="en-US" sz="1600" b="1" dirty="0" smtClean="0"/>
              <a:t>B) </a:t>
            </a:r>
            <a:r>
              <a:rPr lang="en-US" sz="1600" b="1" dirty="0" err="1" smtClean="0"/>
              <a:t>Sjuklig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inflammationsprocess</a:t>
            </a:r>
            <a:r>
              <a:rPr lang="en-US" sz="1600" b="1" dirty="0" smtClean="0"/>
              <a:t>:</a:t>
            </a:r>
          </a:p>
          <a:p>
            <a:pPr marL="492125" indent="-225425">
              <a:spcAft>
                <a:spcPts val="300"/>
              </a:spcAft>
              <a:buFont typeface="+mj-lt"/>
              <a:buAutoNum type="arabicPeriod" startAt="3"/>
            </a:pPr>
            <a:r>
              <a:rPr lang="en-US" sz="1400" dirty="0" err="1" smtClean="0"/>
              <a:t>Överdrivet</a:t>
            </a:r>
            <a:r>
              <a:rPr lang="en-US" sz="1400" dirty="0" smtClean="0"/>
              <a:t> </a:t>
            </a:r>
            <a:r>
              <a:rPr lang="en-US" sz="1400" dirty="0" err="1" smtClean="0"/>
              <a:t>inflammationssvar</a:t>
            </a:r>
            <a:r>
              <a:rPr lang="en-US" sz="1400" dirty="0" smtClean="0"/>
              <a:t>  </a:t>
            </a:r>
          </a:p>
          <a:p>
            <a:pPr marL="492125" indent="-225425">
              <a:spcAft>
                <a:spcPts val="300"/>
              </a:spcAft>
              <a:buFont typeface="+mj-lt"/>
              <a:buAutoNum type="arabicPeriod" startAt="3"/>
            </a:pPr>
            <a:r>
              <a:rPr lang="en-US" sz="1400" dirty="0" err="1" smtClean="0"/>
              <a:t>Otillräcklig</a:t>
            </a:r>
            <a:r>
              <a:rPr lang="en-US" sz="1400" dirty="0" smtClean="0"/>
              <a:t> </a:t>
            </a:r>
            <a:r>
              <a:rPr lang="en-US" sz="1400" dirty="0" err="1" smtClean="0"/>
              <a:t>läkning</a:t>
            </a:r>
            <a:endParaRPr lang="en-US" sz="1400" b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7421" y="2742891"/>
            <a:ext cx="447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mtClean="0"/>
              <a:t>A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971600" y="1662771"/>
            <a:ext cx="479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2" name="Right Brace 11"/>
          <p:cNvSpPr/>
          <p:nvPr/>
        </p:nvSpPr>
        <p:spPr>
          <a:xfrm>
            <a:off x="3779912" y="4987627"/>
            <a:ext cx="216024" cy="489041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16015" y="5059635"/>
            <a:ext cx="3284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 err="1"/>
              <a:t>v</a:t>
            </a:r>
            <a:r>
              <a:rPr lang="en-US" sz="1600" b="1" dirty="0" err="1" smtClean="0"/>
              <a:t>ävnadsskada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kronisk</a:t>
            </a:r>
            <a:r>
              <a:rPr lang="en-US" sz="1600" b="1" dirty="0" smtClean="0"/>
              <a:t> inflammation</a:t>
            </a:r>
            <a:endParaRPr lang="en-US" sz="1600" b="1" dirty="0"/>
          </a:p>
        </p:txBody>
      </p:sp>
      <p:sp>
        <p:nvSpPr>
          <p:cNvPr id="14" name="Right Arrow 13"/>
          <p:cNvSpPr/>
          <p:nvPr/>
        </p:nvSpPr>
        <p:spPr>
          <a:xfrm>
            <a:off x="4103947" y="5160139"/>
            <a:ext cx="6120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5004048" y="4066538"/>
            <a:ext cx="216024" cy="489041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40151" y="4123531"/>
            <a:ext cx="1579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 err="1"/>
              <a:t>v</a:t>
            </a:r>
            <a:r>
              <a:rPr lang="en-US" sz="1600" b="1" dirty="0" err="1" smtClean="0"/>
              <a:t>ävnaden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läker</a:t>
            </a:r>
            <a:r>
              <a:rPr lang="en-US" sz="1600" b="1" dirty="0" smtClean="0"/>
              <a:t>*</a:t>
            </a:r>
            <a:endParaRPr lang="en-US" sz="1600" b="1" dirty="0"/>
          </a:p>
        </p:txBody>
      </p:sp>
      <p:sp>
        <p:nvSpPr>
          <p:cNvPr id="17" name="Right Arrow 16"/>
          <p:cNvSpPr/>
          <p:nvPr/>
        </p:nvSpPr>
        <p:spPr>
          <a:xfrm>
            <a:off x="5328083" y="4239050"/>
            <a:ext cx="6120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ktangel 1"/>
          <p:cNvSpPr/>
          <p:nvPr/>
        </p:nvSpPr>
        <p:spPr>
          <a:xfrm>
            <a:off x="323528" y="5733256"/>
            <a:ext cx="8568952" cy="6848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dirty="0" err="1" smtClean="0">
                <a:solidFill>
                  <a:schemeClr val="tx2"/>
                </a:solidFill>
              </a:rPr>
              <a:t>SynAct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Pharmas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antiinflammatoriska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substanser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minskar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inflammationen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i="1" dirty="0" err="1" smtClean="0">
                <a:solidFill>
                  <a:schemeClr val="tx2"/>
                </a:solidFill>
              </a:rPr>
              <a:t>och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err="1" smtClean="0">
                <a:solidFill>
                  <a:schemeClr val="tx2"/>
                </a:solidFill>
              </a:rPr>
              <a:t>stimulerar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naturliga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läkningsprocesser</a:t>
            </a:r>
            <a:r>
              <a:rPr lang="en-US" dirty="0" smtClean="0">
                <a:solidFill>
                  <a:schemeClr val="tx2"/>
                </a:solidFill>
              </a:rPr>
              <a:t>*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7715423" y="2349588"/>
            <a:ext cx="1033041" cy="422920"/>
          </a:xfrm>
          <a:prstGeom prst="wedgeRectCallout">
            <a:avLst>
              <a:gd name="adj1" fmla="val -96781"/>
              <a:gd name="adj2" fmla="val 459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AP1189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113766" y="23828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+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730" y="6577607"/>
            <a:ext cx="2647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*Resolution of Inflammation (</a:t>
            </a:r>
            <a:r>
              <a:rPr lang="en-US" sz="1400" dirty="0" err="1" smtClean="0"/>
              <a:t>RoI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69633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89032" cy="1143000"/>
          </a:xfrm>
        </p:spPr>
        <p:txBody>
          <a:bodyPr>
            <a:normAutofit/>
          </a:bodyPr>
          <a:lstStyle/>
          <a:p>
            <a:pPr marL="25400" lvl="1">
              <a:spcAft>
                <a:spcPts val="1200"/>
              </a:spcAft>
            </a:pPr>
            <a:r>
              <a:rPr lang="da-DK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r>
              <a:rPr lang="da-DK" sz="2400" kern="1200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Melanocortinsystemet</a:t>
            </a:r>
            <a:r>
              <a:rPr lang="da-DK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</a:t>
            </a:r>
            <a:r>
              <a:rPr lang="da-DK" sz="2400" kern="1200" dirty="0" err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är</a:t>
            </a:r>
            <a:r>
              <a:rPr lang="da-DK" sz="240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a-DK" sz="2400" kern="1200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aktiverat</a:t>
            </a:r>
            <a:r>
              <a:rPr lang="da-DK" sz="240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 </a:t>
            </a:r>
            <a:r>
              <a:rPr lang="da-DK" sz="2400" kern="1200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inflammatoriska</a:t>
            </a:r>
            <a:r>
              <a:rPr lang="da-DK" sz="240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a-DK" sz="2400" kern="1200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tillstånd</a:t>
            </a:r>
            <a:endParaRPr lang="da-DK" sz="2400" kern="120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2564904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514400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5</a:t>
            </a:fld>
            <a:endParaRPr lang="da-DK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844824"/>
            <a:ext cx="4932040" cy="3672408"/>
            <a:chOff x="35496" y="1481190"/>
            <a:chExt cx="4032449" cy="3173093"/>
          </a:xfrm>
        </p:grpSpPr>
        <p:pic>
          <p:nvPicPr>
            <p:cNvPr id="9" name="Picture 2" descr="http://www.frontiersin.org/files/Articles/12544/fimmu-02-00041-HTML/image_m/fimmu-02-00041-g0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557939"/>
              <a:ext cx="4025246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boks 5"/>
            <p:cNvSpPr txBox="1"/>
            <p:nvPr/>
          </p:nvSpPr>
          <p:spPr>
            <a:xfrm>
              <a:off x="1763689" y="1481190"/>
              <a:ext cx="2304256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dirty="0" err="1" smtClean="0">
                  <a:solidFill>
                    <a:schemeClr val="bg1"/>
                  </a:solidFill>
                </a:rPr>
                <a:t>Xxxxxxx</a:t>
              </a:r>
              <a:r>
                <a:rPr lang="da-DK" dirty="0" smtClean="0">
                  <a:solidFill>
                    <a:schemeClr val="bg1"/>
                  </a:solidFill>
                </a:rPr>
                <a:t>                     </a:t>
              </a:r>
            </a:p>
            <a:p>
              <a:r>
                <a:rPr lang="da-DK" dirty="0" err="1" smtClean="0">
                  <a:solidFill>
                    <a:schemeClr val="bg1"/>
                  </a:solidFill>
                </a:rPr>
                <a:t>Xxxxxxxx</a:t>
              </a:r>
              <a:r>
                <a:rPr lang="da-DK" dirty="0" smtClean="0">
                  <a:solidFill>
                    <a:schemeClr val="bg1"/>
                  </a:solidFill>
                </a:rPr>
                <a:t>                       </a:t>
              </a:r>
            </a:p>
            <a:p>
              <a:r>
                <a:rPr lang="da-DK" dirty="0" err="1" smtClean="0">
                  <a:solidFill>
                    <a:schemeClr val="bg1"/>
                  </a:solidFill>
                </a:rPr>
                <a:t>Xxxxxxxx</a:t>
              </a:r>
              <a:endParaRPr lang="da-DK" dirty="0" smtClean="0">
                <a:solidFill>
                  <a:schemeClr val="bg1"/>
                </a:solidFill>
              </a:endParaRPr>
            </a:p>
            <a:p>
              <a:endParaRPr lang="da-DK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72" y="82350"/>
            <a:ext cx="2450804" cy="2865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87824" y="1518458"/>
            <a:ext cx="60590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lvl="1">
              <a:spcAft>
                <a:spcPts val="1200"/>
              </a:spcAft>
            </a:pPr>
            <a:r>
              <a:rPr lang="da-D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Melanocortin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hormon med </a:t>
            </a:r>
            <a:r>
              <a:rPr lang="da-DK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-inflammatoriska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effekter: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2125" lvl="1" indent="-350838">
              <a:spcAft>
                <a:spcPts val="1200"/>
              </a:spcAft>
              <a:buFont typeface="Arial" charset="0"/>
              <a:buChar char="•"/>
            </a:pP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ämmar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infiltration av vita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blodkropppar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frisättning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av pro-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inflammatoriska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mediatorer</a:t>
            </a:r>
            <a:endParaRPr lang="da-D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2125" lvl="1" indent="-350838">
              <a:spcAft>
                <a:spcPts val="1200"/>
              </a:spcAft>
              <a:buFont typeface="Arial" charset="0"/>
              <a:buChar char="•"/>
            </a:pP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Stimulerar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naturliga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läkningsprocesser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specifika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melanocortin</a:t>
            </a:r>
            <a:r>
              <a:rPr lang="da-D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-receptorer</a:t>
            </a:r>
          </a:p>
          <a:p>
            <a:pPr marL="825500" lvl="2" indent="-342900">
              <a:spcAft>
                <a:spcPts val="1200"/>
              </a:spcAft>
              <a:buFont typeface="+mj-lt"/>
              <a:buAutoNum type="arabicPeriod"/>
            </a:pP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lvl="1" indent="-285750">
              <a:spcAft>
                <a:spcPts val="1200"/>
              </a:spcAft>
              <a:buFont typeface="Arial" charset="0"/>
              <a:buChar char="•"/>
            </a:pP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8438" lvl="1" algn="ctr">
              <a:spcAft>
                <a:spcPts val="1200"/>
              </a:spcAft>
            </a:pPr>
            <a:r>
              <a:rPr lang="da-DK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</a:t>
            </a:r>
            <a:r>
              <a:rPr lang="da-D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läkemedel</a:t>
            </a:r>
            <a:r>
              <a:rPr lang="da-D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 </a:t>
            </a:r>
            <a:r>
              <a:rPr lang="da-DK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aktiverar</a:t>
            </a:r>
            <a:r>
              <a:rPr lang="da-D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melanocortin-receptorerna</a:t>
            </a:r>
            <a:r>
              <a:rPr lang="da-D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stärker</a:t>
            </a:r>
            <a:r>
              <a:rPr lang="da-D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kroppens eget system </a:t>
            </a:r>
            <a:r>
              <a:rPr lang="da-DK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da-D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bekämpa</a:t>
            </a:r>
            <a:r>
              <a:rPr lang="da-D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da-DK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uppblossande</a:t>
            </a:r>
            <a:r>
              <a:rPr lang="da-DK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inflammationen</a:t>
            </a:r>
          </a:p>
          <a:p>
            <a:pPr marL="63500" lvl="1">
              <a:spcAft>
                <a:spcPts val="1200"/>
              </a:spcAft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spcAft>
                <a:spcPts val="1200"/>
              </a:spcAft>
            </a:pPr>
            <a:endParaRPr lang="da-DK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64188" y="3216669"/>
            <a:ext cx="617240" cy="50060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2696" y="1844824"/>
            <a:ext cx="8599784" cy="4581241"/>
            <a:chOff x="292696" y="1933650"/>
            <a:chExt cx="8599784" cy="4581241"/>
          </a:xfrm>
        </p:grpSpPr>
        <p:sp>
          <p:nvSpPr>
            <p:cNvPr id="5" name="Rektangel 4"/>
            <p:cNvSpPr/>
            <p:nvPr/>
          </p:nvSpPr>
          <p:spPr>
            <a:xfrm>
              <a:off x="292696" y="5807005"/>
              <a:ext cx="8599784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2000" b="1" dirty="0" smtClean="0">
                  <a:solidFill>
                    <a:schemeClr val="tx2"/>
                  </a:solidFill>
                </a:rPr>
                <a:t>AP1189 </a:t>
              </a:r>
              <a:r>
                <a:rPr lang="en-US" sz="2000" dirty="0" err="1">
                  <a:solidFill>
                    <a:schemeClr val="tx2"/>
                  </a:solidFill>
                </a:rPr>
                <a:t>är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en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småmolekyl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som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verkar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</a:rPr>
                <a:t>på</a:t>
              </a:r>
              <a:r>
                <a:rPr lang="en-US" sz="2000" dirty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melanocortin</a:t>
              </a:r>
              <a:r>
                <a:rPr lang="en-US" sz="2000" dirty="0" smtClean="0">
                  <a:solidFill>
                    <a:schemeClr val="tx2"/>
                  </a:solidFill>
                </a:rPr>
                <a:t>-receptor 3 </a:t>
              </a:r>
              <a:r>
                <a:rPr lang="en-US" sz="2000" dirty="0">
                  <a:solidFill>
                    <a:schemeClr val="tx2"/>
                  </a:solidFill>
                </a:rPr>
                <a:t>(</a:t>
              </a:r>
              <a:r>
                <a:rPr lang="en-US" sz="2000" dirty="0" smtClean="0">
                  <a:solidFill>
                    <a:schemeClr val="tx2"/>
                  </a:solidFill>
                </a:rPr>
                <a:t>MC3)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och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har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en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unik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riktad</a:t>
              </a:r>
              <a:r>
                <a:rPr lang="en-US" sz="2000" dirty="0" smtClean="0">
                  <a:solidFill>
                    <a:schemeClr val="tx2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effekt</a:t>
              </a:r>
              <a:r>
                <a:rPr lang="en-US" sz="2000" dirty="0" smtClean="0">
                  <a:solidFill>
                    <a:schemeClr val="tx2"/>
                  </a:solidFill>
                </a:rPr>
                <a:t> (”biased” </a:t>
              </a:r>
              <a:r>
                <a:rPr lang="en-US" sz="2000" dirty="0" err="1" smtClean="0">
                  <a:solidFill>
                    <a:schemeClr val="tx2"/>
                  </a:solidFill>
                </a:rPr>
                <a:t>agonism</a:t>
              </a:r>
              <a:r>
                <a:rPr lang="en-US" sz="2000" dirty="0" smtClean="0">
                  <a:solidFill>
                    <a:schemeClr val="tx2"/>
                  </a:solidFill>
                </a:rPr>
                <a:t>)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83568" y="1933650"/>
              <a:ext cx="2736304" cy="2486644"/>
              <a:chOff x="683568" y="1933650"/>
              <a:chExt cx="2736304" cy="248664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043608" y="1933650"/>
                <a:ext cx="504056" cy="48723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83568" y="3933056"/>
                <a:ext cx="504056" cy="48723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915816" y="3336942"/>
                <a:ext cx="504056" cy="48723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82585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23528" y="519063"/>
            <a:ext cx="8609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AP1189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a-DK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Dubbel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anti-inflammatorisk effekt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300038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280" y="101060"/>
            <a:ext cx="2450804" cy="286537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457915" y="1340768"/>
            <a:ext cx="82185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Zymosan</a:t>
            </a:r>
            <a:r>
              <a:rPr lang="da-DK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inducerad</a:t>
            </a:r>
            <a:r>
              <a:rPr lang="da-DK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peritonit</a:t>
            </a:r>
            <a:r>
              <a:rPr lang="da-DK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en </a:t>
            </a:r>
            <a:r>
              <a:rPr lang="da-DK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inflammationsmodell</a:t>
            </a:r>
            <a:endParaRPr lang="da-DK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a-D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behandling med AP1189 </a:t>
            </a:r>
            <a:r>
              <a:rPr lang="da-DK" sz="1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</a:t>
            </a:r>
            <a:r>
              <a:rPr lang="da-D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a-DK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vänster</a:t>
            </a:r>
            <a:r>
              <a:rPr lang="da-D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a-DK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da-D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tim </a:t>
            </a:r>
            <a:r>
              <a:rPr lang="da-DK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da-D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a-DK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höger</a:t>
            </a:r>
            <a:r>
              <a:rPr lang="da-D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start av inflammationen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914" y="2348880"/>
            <a:ext cx="3798051" cy="3622466"/>
            <a:chOff x="457914" y="2348880"/>
            <a:chExt cx="3798051" cy="3622466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16" y="3315181"/>
              <a:ext cx="3408768" cy="265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kstboks 13"/>
            <p:cNvSpPr txBox="1">
              <a:spLocks noChangeArrowheads="1"/>
            </p:cNvSpPr>
            <p:nvPr/>
          </p:nvSpPr>
          <p:spPr bwMode="auto">
            <a:xfrm>
              <a:off x="1558976" y="5539298"/>
              <a:ext cx="171688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AP1189 </a:t>
              </a:r>
              <a:r>
                <a:rPr lang="da-DK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mg/kg (iv)</a:t>
              </a:r>
              <a:endParaRPr lang="da-DK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4" name="Rectangle 15"/>
            <p:cNvSpPr/>
            <p:nvPr/>
          </p:nvSpPr>
          <p:spPr>
            <a:xfrm>
              <a:off x="457914" y="2348880"/>
              <a:ext cx="3798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AP1189 behanding </a:t>
              </a:r>
              <a:r>
                <a:rPr lang="en-GB" b="1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minskar</a:t>
              </a:r>
              <a:r>
                <a:rPr lang="en-GB" b="1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</a:t>
              </a:r>
              <a:r>
                <a:rPr lang="en-GB" b="1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inflammatoriska</a:t>
              </a:r>
              <a:r>
                <a:rPr lang="en-GB" b="1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svaret</a:t>
              </a:r>
              <a:endParaRPr lang="da-DK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212223" y="4036084"/>
              <a:ext cx="20168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PMN/mouse (x10</a:t>
              </a:r>
              <a:r>
                <a:rPr lang="en-US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96558" y="2348880"/>
            <a:ext cx="6151917" cy="4259505"/>
            <a:chOff x="2696558" y="2348880"/>
            <a:chExt cx="6151917" cy="4259505"/>
          </a:xfrm>
        </p:grpSpPr>
        <p:sp>
          <p:nvSpPr>
            <p:cNvPr id="16" name="Rectangle 15"/>
            <p:cNvSpPr/>
            <p:nvPr/>
          </p:nvSpPr>
          <p:spPr>
            <a:xfrm>
              <a:off x="4572000" y="2348880"/>
              <a:ext cx="38380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AP1189* </a:t>
              </a:r>
              <a:r>
                <a:rPr lang="en-GB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behandling</a:t>
              </a:r>
              <a:r>
                <a:rPr lang="en-GB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</a:t>
              </a:r>
              <a:r>
                <a:rPr lang="en-GB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snabbare</a:t>
              </a:r>
              <a:r>
                <a:rPr lang="en-GB" b="1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läkning</a:t>
              </a:r>
              <a:r>
                <a:rPr lang="en-GB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</a:t>
              </a:r>
              <a:r>
                <a:rPr lang="en-GB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kern="0" dirty="0" err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inflammationen</a:t>
              </a:r>
              <a:r>
                <a:rPr lang="en-GB" kern="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a-DK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ktangel 9"/>
            <p:cNvSpPr/>
            <p:nvPr/>
          </p:nvSpPr>
          <p:spPr>
            <a:xfrm>
              <a:off x="2696558" y="6331386"/>
              <a:ext cx="38779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Montero-Melendez et al: J </a:t>
              </a:r>
              <a:r>
                <a:rPr lang="en-US" sz="1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Immunol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194:3381-8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, 2015</a:t>
              </a:r>
              <a:endParaRPr lang="da-DK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427984" y="2955721"/>
              <a:ext cx="4248473" cy="3149431"/>
              <a:chOff x="4427984" y="2876334"/>
              <a:chExt cx="4248473" cy="3149431"/>
            </a:xfrm>
          </p:grpSpPr>
          <p:pic>
            <p:nvPicPr>
              <p:cNvPr id="17" name="Picture 27" descr="Poster Ly6G+ (PMN)  RI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2876334"/>
                <a:ext cx="4248473" cy="31494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Lige pilforbindelse 23"/>
              <p:cNvCxnSpPr/>
              <p:nvPr/>
            </p:nvCxnSpPr>
            <p:spPr>
              <a:xfrm>
                <a:off x="5796136" y="3235794"/>
                <a:ext cx="0" cy="257835"/>
              </a:xfrm>
              <a:prstGeom prst="straightConnector1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kstboks 26"/>
              <p:cNvSpPr txBox="1"/>
              <p:nvPr/>
            </p:nvSpPr>
            <p:spPr>
              <a:xfrm>
                <a:off x="5148064" y="3007985"/>
                <a:ext cx="10246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Behandling</a:t>
                </a:r>
                <a:endParaRPr lang="da-DK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574543" y="4999918"/>
                <a:ext cx="583503" cy="451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832089" y="4945658"/>
                <a:ext cx="540111" cy="279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rot="16200000">
              <a:off x="3584090" y="4021350"/>
              <a:ext cx="20168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PMN/mouse (x10</a:t>
              </a:r>
              <a:r>
                <a:rPr lang="en-US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kstboks 13"/>
            <p:cNvSpPr txBox="1">
              <a:spLocks noChangeArrowheads="1"/>
            </p:cNvSpPr>
            <p:nvPr/>
          </p:nvSpPr>
          <p:spPr bwMode="auto">
            <a:xfrm>
              <a:off x="6042911" y="5857527"/>
              <a:ext cx="1409409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Tid </a:t>
              </a:r>
              <a:r>
                <a:rPr lang="da-DK" sz="14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(tim)</a:t>
              </a:r>
              <a:endParaRPr lang="da-DK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25" name="Rektangel 9"/>
            <p:cNvSpPr/>
            <p:nvPr/>
          </p:nvSpPr>
          <p:spPr>
            <a:xfrm>
              <a:off x="7668344" y="5949280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*1mg/kg,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i.p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a-DK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6574543" y="3868427"/>
              <a:ext cx="229705" cy="936104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2311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12198"/>
            <a:ext cx="3477969" cy="24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6" name="Picture 4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28" y="4304129"/>
            <a:ext cx="2466036" cy="181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51520" y="548680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AP1189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effekt i </a:t>
            </a:r>
            <a:r>
              <a:rPr lang="da-DK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inflammatoriska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sjukdomsmodeller</a:t>
            </a:r>
            <a:endParaRPr lang="da-DK" sz="24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5796136" y="1376772"/>
            <a:ext cx="240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K/</a:t>
            </a:r>
            <a:r>
              <a:rPr lang="en-US" b="1" dirty="0" err="1" smtClean="0">
                <a:solidFill>
                  <a:schemeClr val="tx2"/>
                </a:solidFill>
              </a:rPr>
              <a:t>BxN-inducerad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artrit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780392" y="1376772"/>
            <a:ext cx="37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tx2"/>
                </a:solidFill>
              </a:rPr>
              <a:t>Collagen-</a:t>
            </a:r>
            <a:r>
              <a:rPr lang="da-DK" b="1" dirty="0" err="1" smtClean="0">
                <a:solidFill>
                  <a:schemeClr val="tx2"/>
                </a:solidFill>
              </a:rPr>
              <a:t>inducerad</a:t>
            </a:r>
            <a:r>
              <a:rPr lang="da-DK" b="1" dirty="0" smtClean="0">
                <a:solidFill>
                  <a:schemeClr val="tx2"/>
                </a:solidFill>
              </a:rPr>
              <a:t> </a:t>
            </a:r>
            <a:r>
              <a:rPr lang="da-DK" b="1" dirty="0" err="1" smtClean="0">
                <a:solidFill>
                  <a:schemeClr val="tx2"/>
                </a:solidFill>
              </a:rPr>
              <a:t>artrit</a:t>
            </a:r>
            <a:r>
              <a:rPr lang="da-DK" b="1" dirty="0" smtClean="0">
                <a:solidFill>
                  <a:schemeClr val="tx2"/>
                </a:solidFill>
              </a:rPr>
              <a:t> </a:t>
            </a:r>
            <a:r>
              <a:rPr lang="da-DK" sz="1400" dirty="0" smtClean="0">
                <a:solidFill>
                  <a:schemeClr val="tx2"/>
                </a:solidFill>
              </a:rPr>
              <a:t>(30mg/kg, </a:t>
            </a:r>
            <a:r>
              <a:rPr lang="da-DK" sz="1400" dirty="0" err="1" smtClean="0">
                <a:solidFill>
                  <a:schemeClr val="tx2"/>
                </a:solidFill>
              </a:rPr>
              <a:t>p.o</a:t>
            </a:r>
            <a:r>
              <a:rPr lang="da-DK" sz="1400" dirty="0" smtClean="0">
                <a:solidFill>
                  <a:schemeClr val="tx2"/>
                </a:solidFill>
              </a:rPr>
              <a:t>.) 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>
              <a:solidFill>
                <a:prstClr val="black"/>
              </a:solidFill>
            </a:endParaRPr>
          </a:p>
        </p:txBody>
      </p:sp>
      <p:sp>
        <p:nvSpPr>
          <p:cNvPr id="35" name="Tekstboks 34"/>
          <p:cNvSpPr txBox="1"/>
          <p:nvPr/>
        </p:nvSpPr>
        <p:spPr>
          <a:xfrm>
            <a:off x="623936" y="4006805"/>
            <a:ext cx="410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>
                <a:solidFill>
                  <a:schemeClr val="tx2"/>
                </a:solidFill>
              </a:rPr>
              <a:t>M</a:t>
            </a:r>
            <a:r>
              <a:rPr lang="da-DK" b="1" dirty="0" smtClean="0">
                <a:solidFill>
                  <a:schemeClr val="tx2"/>
                </a:solidFill>
              </a:rPr>
              <a:t>odel av </a:t>
            </a:r>
            <a:r>
              <a:rPr lang="da-DK" b="1" dirty="0" smtClean="0">
                <a:solidFill>
                  <a:schemeClr val="tx2"/>
                </a:solidFill>
              </a:rPr>
              <a:t>tarminflammation </a:t>
            </a:r>
            <a:r>
              <a:rPr lang="da-DK" sz="1400" dirty="0" smtClean="0">
                <a:solidFill>
                  <a:schemeClr val="tx2"/>
                </a:solidFill>
              </a:rPr>
              <a:t>(40mg/kg, </a:t>
            </a:r>
            <a:r>
              <a:rPr lang="da-DK" sz="1400" dirty="0" err="1" smtClean="0">
                <a:solidFill>
                  <a:schemeClr val="tx2"/>
                </a:solidFill>
              </a:rPr>
              <a:t>p.o</a:t>
            </a:r>
            <a:r>
              <a:rPr lang="da-DK" sz="1400" dirty="0" smtClean="0">
                <a:solidFill>
                  <a:schemeClr val="tx2"/>
                </a:solidFill>
              </a:rPr>
              <a:t>.) 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9424" y="6356350"/>
            <a:ext cx="323056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894" y="76480"/>
            <a:ext cx="2450804" cy="286537"/>
          </a:xfrm>
          <a:prstGeom prst="rect">
            <a:avLst/>
          </a:prstGeom>
        </p:spPr>
      </p:pic>
      <p:pic>
        <p:nvPicPr>
          <p:cNvPr id="10727" name="Picture 4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8" y="1770509"/>
            <a:ext cx="2596064" cy="18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8" name="Picture 4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2613273" cy="181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4343926" y="24928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</a:t>
            </a:r>
            <a:endParaRPr lang="da-DK" dirty="0"/>
          </a:p>
        </p:txBody>
      </p:sp>
      <p:sp>
        <p:nvSpPr>
          <p:cNvPr id="23" name="Tekstboks 22"/>
          <p:cNvSpPr txBox="1"/>
          <p:nvPr/>
        </p:nvSpPr>
        <p:spPr>
          <a:xfrm>
            <a:off x="1907704" y="21328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</a:t>
            </a:r>
            <a:endParaRPr lang="da-DK" dirty="0"/>
          </a:p>
        </p:txBody>
      </p:sp>
      <p:sp>
        <p:nvSpPr>
          <p:cNvPr id="24" name="Tekstboks 23"/>
          <p:cNvSpPr txBox="1"/>
          <p:nvPr/>
        </p:nvSpPr>
        <p:spPr>
          <a:xfrm>
            <a:off x="3779912" y="2348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</a:t>
            </a:r>
            <a:endParaRPr lang="da-DK" dirty="0"/>
          </a:p>
        </p:txBody>
      </p:sp>
      <p:sp>
        <p:nvSpPr>
          <p:cNvPr id="25" name="Tekstboks 24"/>
          <p:cNvSpPr txBox="1"/>
          <p:nvPr/>
        </p:nvSpPr>
        <p:spPr>
          <a:xfrm>
            <a:off x="1331640" y="20608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</a:t>
            </a:r>
            <a:endParaRPr lang="da-DK" dirty="0"/>
          </a:p>
        </p:txBody>
      </p:sp>
      <p:pic>
        <p:nvPicPr>
          <p:cNvPr id="10735" name="Picture 49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04129"/>
            <a:ext cx="2549832" cy="17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kstboks 28"/>
          <p:cNvSpPr txBox="1"/>
          <p:nvPr/>
        </p:nvSpPr>
        <p:spPr>
          <a:xfrm>
            <a:off x="1384569" y="49856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</a:t>
            </a:r>
            <a:endParaRPr lang="da-DK" dirty="0"/>
          </a:p>
        </p:txBody>
      </p:sp>
      <p:sp>
        <p:nvSpPr>
          <p:cNvPr id="31" name="Tekstboks 30"/>
          <p:cNvSpPr txBox="1"/>
          <p:nvPr/>
        </p:nvSpPr>
        <p:spPr>
          <a:xfrm>
            <a:off x="1979712" y="50962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4349951" y="50316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</a:t>
            </a:r>
            <a:endParaRPr lang="da-DK" dirty="0"/>
          </a:p>
        </p:txBody>
      </p:sp>
      <p:sp>
        <p:nvSpPr>
          <p:cNvPr id="33" name="Tekstboks 32"/>
          <p:cNvSpPr txBox="1"/>
          <p:nvPr/>
        </p:nvSpPr>
        <p:spPr>
          <a:xfrm>
            <a:off x="3773887" y="48156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*</a:t>
            </a:r>
            <a:endParaRPr lang="da-DK" dirty="0"/>
          </a:p>
        </p:txBody>
      </p:sp>
      <p:sp>
        <p:nvSpPr>
          <p:cNvPr id="34" name="Tekstboks 33"/>
          <p:cNvSpPr txBox="1"/>
          <p:nvPr/>
        </p:nvSpPr>
        <p:spPr>
          <a:xfrm>
            <a:off x="1043610" y="6032321"/>
            <a:ext cx="3544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sz="1100">
                <a:solidFill>
                  <a:prstClr val="black"/>
                </a:solidFill>
              </a:defRPr>
            </a:lvl1pPr>
          </a:lstStyle>
          <a:p>
            <a:pPr algn="ctr"/>
            <a:r>
              <a:rPr lang="da-DK" sz="1200" dirty="0" err="1"/>
              <a:t>Unpublished</a:t>
            </a:r>
            <a:r>
              <a:rPr lang="da-DK" sz="1200" dirty="0"/>
              <a:t> </a:t>
            </a:r>
            <a:r>
              <a:rPr lang="da-DK" sz="1200" dirty="0" smtClean="0"/>
              <a:t>data: n=8,  *: </a:t>
            </a:r>
            <a:r>
              <a:rPr lang="da-DK" sz="1200" dirty="0"/>
              <a:t>p &lt; 0.05 vs </a:t>
            </a:r>
            <a:r>
              <a:rPr lang="da-DK" sz="1200" dirty="0" err="1" smtClean="0"/>
              <a:t>Vehicle</a:t>
            </a:r>
            <a:endParaRPr lang="da-DK" sz="1200" dirty="0"/>
          </a:p>
        </p:txBody>
      </p:sp>
      <p:sp>
        <p:nvSpPr>
          <p:cNvPr id="38" name="Tekstboks 33"/>
          <p:cNvSpPr txBox="1"/>
          <p:nvPr/>
        </p:nvSpPr>
        <p:spPr>
          <a:xfrm>
            <a:off x="1043609" y="3507095"/>
            <a:ext cx="355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>
              <a:defRPr sz="1100">
                <a:solidFill>
                  <a:prstClr val="black"/>
                </a:solidFill>
              </a:defRPr>
            </a:lvl1pPr>
          </a:lstStyle>
          <a:p>
            <a:pPr algn="ctr"/>
            <a:r>
              <a:rPr lang="da-DK" sz="1200" dirty="0" err="1"/>
              <a:t>Unpublished</a:t>
            </a:r>
            <a:r>
              <a:rPr lang="da-DK" sz="1200" dirty="0"/>
              <a:t> </a:t>
            </a:r>
            <a:r>
              <a:rPr lang="da-DK" sz="1200" dirty="0" smtClean="0"/>
              <a:t>data: n=10,  *: </a:t>
            </a:r>
            <a:r>
              <a:rPr lang="da-DK" sz="1200" dirty="0"/>
              <a:t>p &lt; 0.05 vs </a:t>
            </a:r>
            <a:r>
              <a:rPr lang="da-DK" sz="1200" dirty="0" err="1" smtClean="0"/>
              <a:t>Vehicle</a:t>
            </a:r>
            <a:endParaRPr lang="da-DK" sz="1200" dirty="0"/>
          </a:p>
        </p:txBody>
      </p:sp>
      <p:sp>
        <p:nvSpPr>
          <p:cNvPr id="37" name="Tekstboks 36"/>
          <p:cNvSpPr txBox="1"/>
          <p:nvPr/>
        </p:nvSpPr>
        <p:spPr>
          <a:xfrm>
            <a:off x="5366084" y="6032321"/>
            <a:ext cx="3737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prstClr val="black"/>
                </a:solidFill>
              </a:rPr>
              <a:t>Montero Melendez et al  J immunol </a:t>
            </a:r>
            <a:r>
              <a:rPr lang="da-DK" sz="1200" dirty="0">
                <a:solidFill>
                  <a:prstClr val="black"/>
                </a:solidFill>
              </a:rPr>
              <a:t>194, 3381-8, 2015</a:t>
            </a:r>
            <a:r>
              <a:rPr lang="da-DK" sz="1200" dirty="0" smtClean="0">
                <a:solidFill>
                  <a:prstClr val="black"/>
                </a:solidFill>
              </a:rPr>
              <a:t> </a:t>
            </a:r>
            <a:endParaRPr lang="da-DK" sz="1200" dirty="0">
              <a:solidFill>
                <a:prstClr val="black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t="7453" b="7698"/>
          <a:stretch/>
        </p:blipFill>
        <p:spPr bwMode="auto">
          <a:xfrm>
            <a:off x="5510100" y="1944000"/>
            <a:ext cx="3417876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69716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89032" cy="1143000"/>
          </a:xfrm>
        </p:spPr>
        <p:txBody>
          <a:bodyPr>
            <a:normAutofit/>
          </a:bodyPr>
          <a:lstStyle/>
          <a:p>
            <a:r>
              <a:rPr lang="da-DK" sz="2400" dirty="0" smtClean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91071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AP1189 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klar 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 gå in i klinisk </a:t>
            </a:r>
            <a:r>
              <a:rPr lang="da-DK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utveckling</a:t>
            </a:r>
            <a:r>
              <a:rPr lang="da-DK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a-DK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2564904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1484784"/>
            <a:ext cx="8465880" cy="33393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2700" lvl="1">
              <a:spcAft>
                <a:spcPts val="1200"/>
              </a:spcAft>
            </a:pP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Konkurrensfördelar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63525">
              <a:spcAft>
                <a:spcPts val="1200"/>
              </a:spcAft>
              <a:buFont typeface="Wingdings" pitchFamily="2" charset="2"/>
              <a:buChar char="§"/>
            </a:pPr>
            <a:r>
              <a:rPr lang="da-DK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 </a:t>
            </a:r>
            <a:r>
              <a:rPr lang="da-DK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verkningsmekanism</a:t>
            </a:r>
            <a:r>
              <a:rPr lang="da-DK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”</a:t>
            </a:r>
            <a:r>
              <a:rPr lang="da-DK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Biased</a:t>
            </a:r>
            <a:r>
              <a:rPr lang="da-DK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Agonist</a:t>
            </a:r>
            <a:r>
              <a:rPr lang="da-DK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melanocortin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-receptorer</a:t>
            </a:r>
          </a:p>
          <a:p>
            <a:pPr marL="541338" lvl="1" indent="-263525">
              <a:spcAft>
                <a:spcPts val="1200"/>
              </a:spcAft>
              <a:buFont typeface="Wingdings" pitchFamily="2" charset="2"/>
              <a:buChar char="§"/>
            </a:pP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Verkar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genom klassiska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anti-inflammatoriska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processer OCH genom potentiering av </a:t>
            </a:r>
            <a:r>
              <a:rPr lang="da-DK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naturliga </a:t>
            </a:r>
            <a:r>
              <a:rPr lang="da-DK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läkningsprocesser</a:t>
            </a:r>
            <a:endParaRPr lang="da-DK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63525">
              <a:spcAft>
                <a:spcPts val="1200"/>
              </a:spcAft>
              <a:buFont typeface="Wingdings" pitchFamily="2" charset="2"/>
              <a:buChar char="§"/>
            </a:pPr>
            <a:r>
              <a:rPr lang="da-DK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illäggsbehandling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akut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försämring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kroniska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inflammationstillstånd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första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indikation </a:t>
            </a:r>
            <a:r>
              <a:rPr lang="da-DK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psoriasis-</a:t>
            </a:r>
            <a:r>
              <a:rPr lang="da-DK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da-DK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63525">
              <a:spcAft>
                <a:spcPts val="1200"/>
              </a:spcAft>
              <a:buFont typeface="Wingdings" pitchFamily="2" charset="2"/>
              <a:buChar char="§"/>
            </a:pPr>
            <a:r>
              <a:rPr lang="da-DK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Oralt 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tillgänglig med potential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doseras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gång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dagen</a:t>
            </a:r>
            <a:endParaRPr lang="da-DK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63525">
              <a:spcAft>
                <a:spcPts val="1200"/>
              </a:spcAft>
              <a:buFont typeface="Wingdings" pitchFamily="2" charset="2"/>
              <a:buChar char="§"/>
            </a:pP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Enkel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tillverkningsprocess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låg </a:t>
            </a:r>
            <a:r>
              <a:rPr lang="da-DK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kostnad</a:t>
            </a:r>
            <a:r>
              <a:rPr lang="da-DK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1338" lvl="1" indent="-263525">
              <a:spcAft>
                <a:spcPts val="1200"/>
              </a:spcAft>
              <a:buFont typeface="Wingdings" pitchFamily="2" charset="2"/>
              <a:buChar char="§"/>
            </a:pPr>
            <a:r>
              <a:rPr lang="da-DK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Starkt</a:t>
            </a:r>
            <a:r>
              <a:rPr lang="da-DK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substanspatent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da-D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2027/28 med möjlighet till fem års </a:t>
            </a:r>
            <a:r>
              <a:rPr lang="da-D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förlängning</a:t>
            </a:r>
            <a:endParaRPr lang="da-DK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360040" cy="365125"/>
          </a:xfrm>
        </p:spPr>
        <p:txBody>
          <a:bodyPr/>
          <a:lstStyle/>
          <a:p>
            <a:fld id="{4734986F-A728-49E4-BE6A-505304C412FA}" type="slidenum">
              <a:rPr lang="da-DK" smtClean="0">
                <a:solidFill>
                  <a:prstClr val="black"/>
                </a:solidFill>
              </a:rPr>
              <a:pPr/>
              <a:t>8</a:t>
            </a:fld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612" y="110230"/>
            <a:ext cx="2450804" cy="286537"/>
          </a:xfrm>
          <a:prstGeom prst="rect">
            <a:avLst/>
          </a:prstGeom>
        </p:spPr>
      </p:pic>
      <p:sp>
        <p:nvSpPr>
          <p:cNvPr id="8" name="Rektangel 4"/>
          <p:cNvSpPr/>
          <p:nvPr/>
        </p:nvSpPr>
        <p:spPr>
          <a:xfrm>
            <a:off x="292696" y="5733256"/>
            <a:ext cx="859978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AP1189: </a:t>
            </a:r>
            <a:r>
              <a:rPr lang="en-US" sz="2000" dirty="0" smtClean="0">
                <a:solidFill>
                  <a:schemeClr val="tx2"/>
                </a:solidFill>
              </a:rPr>
              <a:t>“First </a:t>
            </a:r>
            <a:r>
              <a:rPr lang="en-US" sz="2000" dirty="0">
                <a:solidFill>
                  <a:schemeClr val="tx2"/>
                </a:solidFill>
              </a:rPr>
              <a:t>in class, small molecule” </a:t>
            </a:r>
            <a:r>
              <a:rPr lang="en-US" sz="2000" dirty="0" err="1">
                <a:solidFill>
                  <a:schemeClr val="tx2"/>
                </a:solidFill>
              </a:rPr>
              <a:t>riktad</a:t>
            </a:r>
            <a:r>
              <a:rPr lang="en-US" sz="2000" dirty="0">
                <a:solidFill>
                  <a:schemeClr val="tx2"/>
                </a:solidFill>
              </a:rPr>
              <a:t> mot </a:t>
            </a:r>
            <a:r>
              <a:rPr lang="en-US" sz="2000" dirty="0" err="1">
                <a:solidFill>
                  <a:schemeClr val="tx2"/>
                </a:solidFill>
              </a:rPr>
              <a:t>melanocortin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systemet</a:t>
            </a:r>
            <a:r>
              <a:rPr lang="en-US" sz="2000" dirty="0">
                <a:solidFill>
                  <a:schemeClr val="tx2"/>
                </a:solidFill>
              </a:rPr>
              <a:t> med </a:t>
            </a:r>
            <a:r>
              <a:rPr lang="en-US" sz="2000" dirty="0" err="1">
                <a:solidFill>
                  <a:schemeClr val="tx2"/>
                </a:solidFill>
              </a:rPr>
              <a:t>unika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antiinflammatoriska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effekter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och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i="1" dirty="0" err="1" smtClean="0">
                <a:solidFill>
                  <a:schemeClr val="tx2"/>
                </a:solidFill>
              </a:rPr>
              <a:t>klar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i="1" dirty="0" err="1">
                <a:solidFill>
                  <a:schemeClr val="tx2"/>
                </a:solidFill>
              </a:rPr>
              <a:t>att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err="1">
                <a:solidFill>
                  <a:schemeClr val="tx2"/>
                </a:solidFill>
              </a:rPr>
              <a:t>gå</a:t>
            </a:r>
            <a:r>
              <a:rPr lang="en-US" sz="2000" i="1" dirty="0">
                <a:solidFill>
                  <a:schemeClr val="tx2"/>
                </a:solidFill>
              </a:rPr>
              <a:t> in </a:t>
            </a:r>
            <a:r>
              <a:rPr lang="en-US" sz="2000" i="1" dirty="0" err="1">
                <a:solidFill>
                  <a:schemeClr val="tx2"/>
                </a:solidFill>
              </a:rPr>
              <a:t>i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err="1">
                <a:solidFill>
                  <a:schemeClr val="tx2"/>
                </a:solidFill>
              </a:rPr>
              <a:t>klinisk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i="1" dirty="0" err="1">
                <a:solidFill>
                  <a:schemeClr val="tx2"/>
                </a:solidFill>
              </a:rPr>
              <a:t>utveckling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729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9289032" cy="1143000"/>
          </a:xfrm>
        </p:spPr>
        <p:txBody>
          <a:bodyPr>
            <a:normAutofit/>
          </a:bodyPr>
          <a:lstStyle/>
          <a:p>
            <a:r>
              <a:rPr lang="da-DK" sz="2400" dirty="0" smtClean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2022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Relevanta avtal </a:t>
            </a:r>
            <a:r>
              <a:rPr lang="da-DK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inom</a:t>
            </a:r>
            <a:r>
              <a:rPr lang="da-DK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inflammationsfältet</a:t>
            </a:r>
            <a:endParaRPr lang="da-DK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2564904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13"/>
          <p:cNvSpPr/>
          <p:nvPr/>
        </p:nvSpPr>
        <p:spPr>
          <a:xfrm>
            <a:off x="251520" y="1435998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da-DK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Deals with </a:t>
            </a:r>
            <a:r>
              <a:rPr lang="da-DK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SynAct</a:t>
            </a:r>
            <a:r>
              <a:rPr lang="da-DK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 Board and/or Management </a:t>
            </a:r>
            <a:r>
              <a:rPr lang="da-DK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da-DK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55713" lvl="1" indent="-766763">
              <a:spcAft>
                <a:spcPts val="1200"/>
              </a:spcAft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2005: 	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Biolipox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Boehringer Ingelheim: totalt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värde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250 M€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plus royalties</a:t>
            </a:r>
          </a:p>
          <a:p>
            <a:pPr marL="1255713" lvl="1" indent="-766763">
              <a:spcAft>
                <a:spcPts val="1200"/>
              </a:spcAft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2011:	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Orexo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och J&amp;J: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otalt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värde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upp till 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650 M US$,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plus royalties</a:t>
            </a:r>
          </a:p>
          <a:p>
            <a:pPr marL="1255713" lvl="1" indent="-766763">
              <a:spcAft>
                <a:spcPts val="1200"/>
              </a:spcAft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2012: </a:t>
            </a:r>
            <a:r>
              <a:rPr lang="da-DK" dirty="0" smtClean="0"/>
              <a:t>	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Action Pharma, huvudprojekt AP214 sålt till AbbVie - 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110 M US$ (”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”),  fas II-projekt, indikation ”organskydd” </a:t>
            </a:r>
          </a:p>
          <a:p>
            <a:pPr marL="1255713" lvl="1" indent="-766763">
              <a:spcAft>
                <a:spcPts val="1200"/>
              </a:spcAft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2013:	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Questcor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Pharmaceuticals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förvärvade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rättigheterna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TXP Pharmas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tillgångar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100 M US$ 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(”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upfront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milestone”)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5713" lvl="1" indent="-766763">
              <a:spcAft>
                <a:spcPts val="1200"/>
              </a:spcAft>
            </a:pP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2014: 	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Questcor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sålt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till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Mallinckrodt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Pharmaceutics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6 billion US$</a:t>
            </a:r>
          </a:p>
          <a:p>
            <a:pPr marL="0" lvl="1">
              <a:spcAft>
                <a:spcPts val="1200"/>
              </a:spcAft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1200"/>
              </a:spcAft>
            </a:pPr>
            <a:r>
              <a:rPr lang="da-DK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a-DK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recent relevant deal:</a:t>
            </a:r>
            <a:endParaRPr lang="da-DK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5713" lvl="1" indent="-766763">
              <a:spcAft>
                <a:spcPts val="1200"/>
              </a:spcAft>
              <a:tabLst>
                <a:tab pos="1017588" algn="l"/>
              </a:tabLst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2015:	Galapagos och Gilead: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725 M US$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upfront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upp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1.35 billion </a:t>
            </a:r>
            <a:r>
              <a:rPr lang="da-DK" b="1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(”milestones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royalties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467072" cy="365125"/>
          </a:xfrm>
        </p:spPr>
        <p:txBody>
          <a:bodyPr/>
          <a:lstStyle/>
          <a:p>
            <a:fld id="{4734986F-A728-49E4-BE6A-505304C412FA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964" y="98858"/>
            <a:ext cx="245080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59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14147</TotalTime>
  <Words>1269</Words>
  <Application>Microsoft Macintosh PowerPoint</Application>
  <PresentationFormat>On-screen Show (4:3)</PresentationFormat>
  <Paragraphs>337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Abadi MT Condensed Extra Bold</vt:lpstr>
      <vt:lpstr>Calibri</vt:lpstr>
      <vt:lpstr>ScalaSans-Regular</vt:lpstr>
      <vt:lpstr>ScalaSansLF-Regular</vt:lpstr>
      <vt:lpstr>Times New Roman</vt:lpstr>
      <vt:lpstr>Wingdings</vt:lpstr>
      <vt:lpstr>Arial</vt:lpstr>
      <vt:lpstr>Office Theme</vt:lpstr>
      <vt:lpstr>1_Office Theme</vt:lpstr>
      <vt:lpstr>2_Office Theme</vt:lpstr>
      <vt:lpstr>Ny metod att behandla inflammatoriska sjukdomar   Maj 2016        </vt:lpstr>
      <vt:lpstr>  </vt:lpstr>
      <vt:lpstr>Psoriasisartrit  – en kronisk inflammatorisk sjukdom som går i skov</vt:lpstr>
      <vt:lpstr>  </vt:lpstr>
      <vt:lpstr>”Melanocortinsystemet” är aktiverat i inflammatoriska tillstånd</vt:lpstr>
      <vt:lpstr>PowerPoint Presentation</vt:lpstr>
      <vt:lpstr>PowerPoint Presentation</vt:lpstr>
      <vt:lpstr>  </vt:lpstr>
      <vt:lpstr>  </vt:lpstr>
      <vt:lpstr>AP1189 – Planerade aktiviteter</vt:lpstr>
      <vt:lpstr>Torbjorn Bjerke, MD, Styrelseordförande </vt:lpstr>
      <vt:lpstr>Charlotte Edenius, MD, PhD, Styrelseledamot </vt:lpstr>
      <vt:lpstr>Jeppe Øvlesen, MBA , Verkställande direktör</vt:lpstr>
      <vt:lpstr>Henrik Stage, MSc, Finansdirektör</vt:lpstr>
      <vt:lpstr>Thomas Jonassen, MD, Forskningsdirektör</vt:lpstr>
      <vt:lpstr>  </vt:lpstr>
      <vt:lpstr>  </vt:lpstr>
      <vt:lpstr>Appendix </vt:lpstr>
      <vt:lpstr>SynAct Pharma – Listningsemissionen</vt:lpstr>
      <vt:lpstr>SynAct Pharma – Captable</vt:lpstr>
      <vt:lpstr>SynAct Pharma - Finansiering</vt:lpstr>
      <vt:lpstr>SynAct Pharma – Budget 2016 – 2019</vt:lpstr>
    </vt:vector>
  </TitlesOfParts>
  <Company>Faculty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Jonassen</dc:creator>
  <cp:lastModifiedBy>Charlotte Edenius</cp:lastModifiedBy>
  <cp:revision>510</cp:revision>
  <cp:lastPrinted>2015-06-26T09:46:36Z</cp:lastPrinted>
  <dcterms:created xsi:type="dcterms:W3CDTF">2012-11-24T09:32:10Z</dcterms:created>
  <dcterms:modified xsi:type="dcterms:W3CDTF">2016-05-22T18:12:57Z</dcterms:modified>
</cp:coreProperties>
</file>